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053346-CD15-47E6-A540-052CB5169271}">
  <a:tblStyle styleId="{51053346-CD15-47E6-A540-052CB51692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c8018b2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c8018b2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Hugs</a:t>
            </a:r>
            <a:r>
              <a:rPr lang="en"/>
              <a:t> - To implement the VGA display works we need to take the internal clock of the fpga which is 100MHz and use a clock divider to get it down to 25MHz. Then what happens is that we have a horizontal counter and a vertical counter that goes through every pixel on the screen. The horizontal counter starts counting until it has reached the end of the screen it then sends a signal to the vertical counter that goes down one and the horizontal counter starts again. It </a:t>
            </a:r>
            <a:r>
              <a:rPr lang="en"/>
              <a:t>works like a nested for loop. We had some difficulties trying to print symbols and numbers on the screen, so we figured out how to hard code it by changing the pixels inside of a specific range to a specific color. Using the seven segment display we were able to hard code all the different components of the numbers 0-9 and we made a</a:t>
            </a:r>
            <a:r>
              <a:rPr lang="en"/>
              <a:t> case statement both for each individual number and each individual sign. This has so far been a success as you can see in the photo on the left, it looks pretty good. However what I need to work on now is connecting the number generator to the VGA display and figure out how to reset the screen when the next equation pops up. Additionally right now I am working on the multiple choice screen and the Game Over screen which will probably look something like this photo in the top right corner. I also included a screenshot of a code snippet showing how we were able to create a square on the screen.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c7dcc91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c7dcc91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c7dcc916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c7dcc916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1421ae1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1421ae1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1421ae1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1421ae1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07bedc1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07bedc1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Huugs - hi everyone my name is Hugrun, Ella, Mo, Rashne and today we are going to introduce to you our fun math game on the fpga. The game is called Rocket math, a math question will pop up on the screen and you will have limited time to answer. There are two ways two input an answer based on the mode. One way is that you have a multiple choice question where you will press a button on the FPGA to input the correct answer and the other you have to input the correct answer using the keyboard. Since we have all grown up being super competitive we thought what better way to learn math than to turn it into a fun, competitive game. The real world application would be to teach grade school students simple math problems and giving them a fun way to practice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c8238043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c8238043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07bedc1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07bedc1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Morgan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Timed test on operations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07bedc1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07bedc1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Rashne:</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Project Description for Keyboard Games: create games you can play via a keyboard. These should include scores, levels, progressive difficulty, host computer visualization, etc</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Our Implementation:</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Keyboard is the user input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Score based on correct answers to the questions and displayed on FPGA</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2 Levels - Multiple choice (easy), typing answer (difficult)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Progressive Difficulty with the time limit on answering questions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Host computer visualization using the VGA (images shown on previous slides)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Constraints for user: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Operations </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Limited by team time otherwise would add more features such as feedback on what problems went wrong and why </a:t>
            </a:r>
            <a:endParaRPr sz="18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c6ebfe9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c6ebfe9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a:t>
            </a:r>
            <a:endParaRPr/>
          </a:p>
          <a:p>
            <a:pPr indent="0" lvl="0" marL="0" rtl="0" algn="l">
              <a:spcBef>
                <a:spcPts val="0"/>
              </a:spcBef>
              <a:spcAft>
                <a:spcPts val="0"/>
              </a:spcAft>
              <a:buNone/>
            </a:pPr>
            <a:r>
              <a:rPr lang="en"/>
              <a:t>Multiple choice module has not been added in yet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c7dcc916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c7dcc916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random_done is changed then change states??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https://simplefpga.blogspot.com/2013/02/random-number-generator-in-verilog-fpga.html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https://simplefpga.blogspot.com/2013/02/random-number-generator-in-verilog-fpga.html</a:t>
            </a:r>
            <a:endParaRPr sz="9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c84d5e59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c84d5e59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random_done is changed then change states??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c7dcc916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c7dcc916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latin typeface="Times New Roman"/>
                <a:ea typeface="Times New Roman"/>
                <a:cs typeface="Times New Roman"/>
                <a:sym typeface="Times New Roman"/>
              </a:rPr>
              <a:t>Rocket Math </a:t>
            </a:r>
            <a:endParaRPr sz="6000">
              <a:latin typeface="Times New Roman"/>
              <a:ea typeface="Times New Roman"/>
              <a:cs typeface="Times New Roman"/>
              <a:sym typeface="Times New Roman"/>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latin typeface="Times New Roman"/>
                <a:ea typeface="Times New Roman"/>
                <a:cs typeface="Times New Roman"/>
                <a:sym typeface="Times New Roman"/>
              </a:rPr>
              <a:t>Rashne Hassan, Morgan Weaver, Hugrun Helgadottir, Ella Hedman</a:t>
            </a:r>
            <a:endParaRPr>
              <a:latin typeface="Times New Roman"/>
              <a:ea typeface="Times New Roman"/>
              <a:cs typeface="Times New Roman"/>
              <a:sym typeface="Times New Roman"/>
            </a:endParaRPr>
          </a:p>
        </p:txBody>
      </p:sp>
      <p:sp>
        <p:nvSpPr>
          <p:cNvPr id="56" name="Google Shape;56;p13"/>
          <p:cNvSpPr/>
          <p:nvPr/>
        </p:nvSpPr>
        <p:spPr>
          <a:xfrm>
            <a:off x="723875" y="1466853"/>
            <a:ext cx="1009800" cy="971700"/>
          </a:xfrm>
          <a:prstGeom prst="mathPlus">
            <a:avLst>
              <a:gd fmla="val 15035" name="adj1"/>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7334250" y="1476450"/>
            <a:ext cx="962100" cy="962100"/>
          </a:xfrm>
          <a:prstGeom prst="mathMultiply">
            <a:avLst>
              <a:gd fmla="val 13860" name="adj1"/>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p:nvPr/>
        </p:nvSpPr>
        <p:spPr>
          <a:xfrm rot="1238861">
            <a:off x="5591243" y="457023"/>
            <a:ext cx="1009867" cy="1009867"/>
          </a:xfrm>
          <a:prstGeom prst="mathMinus">
            <a:avLst>
              <a:gd fmla="val 15077" name="adj1"/>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a:off x="4000500" y="397125"/>
            <a:ext cx="876300" cy="876300"/>
          </a:xfrm>
          <a:prstGeom prst="mathEqual">
            <a:avLst>
              <a:gd fmla="val 15278" name="adj1"/>
              <a:gd fmla="val 16667"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rot="-1992518">
            <a:off x="1976246" y="476133"/>
            <a:ext cx="1010062" cy="971538"/>
          </a:xfrm>
          <a:prstGeom prst="mathPlus">
            <a:avLst>
              <a:gd fmla="val 15035" name="adj1"/>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155850" y="11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VGA display screens and code</a:t>
            </a:r>
            <a:endParaRPr>
              <a:latin typeface="Times New Roman"/>
              <a:ea typeface="Times New Roman"/>
              <a:cs typeface="Times New Roman"/>
              <a:sym typeface="Times New Roman"/>
            </a:endParaRPr>
          </a:p>
        </p:txBody>
      </p:sp>
      <p:sp>
        <p:nvSpPr>
          <p:cNvPr id="228" name="Google Shape;228;p22"/>
          <p:cNvSpPr txBox="1"/>
          <p:nvPr>
            <p:ph idx="1" type="body"/>
          </p:nvPr>
        </p:nvSpPr>
        <p:spPr>
          <a:xfrm flipH="1">
            <a:off x="8832300" y="3948550"/>
            <a:ext cx="121200" cy="62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22"/>
          <p:cNvPicPr preferRelativeResize="0"/>
          <p:nvPr/>
        </p:nvPicPr>
        <p:blipFill rotWithShape="1">
          <a:blip r:embed="rId3">
            <a:alphaModFix/>
          </a:blip>
          <a:srcRect b="-2824" l="8839" r="15155" t="15120"/>
          <a:stretch/>
        </p:blipFill>
        <p:spPr>
          <a:xfrm>
            <a:off x="155850" y="688675"/>
            <a:ext cx="4082202" cy="3532900"/>
          </a:xfrm>
          <a:prstGeom prst="rect">
            <a:avLst/>
          </a:prstGeom>
          <a:noFill/>
          <a:ln>
            <a:noFill/>
          </a:ln>
        </p:spPr>
      </p:pic>
      <p:pic>
        <p:nvPicPr>
          <p:cNvPr id="230" name="Google Shape;230;p22"/>
          <p:cNvPicPr preferRelativeResize="0"/>
          <p:nvPr/>
        </p:nvPicPr>
        <p:blipFill rotWithShape="1">
          <a:blip r:embed="rId4">
            <a:alphaModFix/>
          </a:blip>
          <a:srcRect b="11603" l="18191" r="28447" t="11603"/>
          <a:stretch/>
        </p:blipFill>
        <p:spPr>
          <a:xfrm>
            <a:off x="5019299" y="0"/>
            <a:ext cx="3120251" cy="2381250"/>
          </a:xfrm>
          <a:prstGeom prst="rect">
            <a:avLst/>
          </a:prstGeom>
          <a:noFill/>
          <a:ln>
            <a:noFill/>
          </a:ln>
        </p:spPr>
      </p:pic>
      <p:pic>
        <p:nvPicPr>
          <p:cNvPr id="231" name="Google Shape;231;p22"/>
          <p:cNvPicPr preferRelativeResize="0"/>
          <p:nvPr/>
        </p:nvPicPr>
        <p:blipFill>
          <a:blip r:embed="rId5">
            <a:alphaModFix/>
          </a:blip>
          <a:stretch>
            <a:fillRect/>
          </a:stretch>
        </p:blipFill>
        <p:spPr>
          <a:xfrm>
            <a:off x="3384950" y="2251375"/>
            <a:ext cx="5759051" cy="226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Success</a:t>
            </a:r>
            <a:endParaRPr>
              <a:latin typeface="Times New Roman"/>
              <a:ea typeface="Times New Roman"/>
              <a:cs typeface="Times New Roman"/>
              <a:sym typeface="Times New Roman"/>
            </a:endParaRPr>
          </a:p>
        </p:txBody>
      </p:sp>
      <p:sp>
        <p:nvSpPr>
          <p:cNvPr id="237" name="Google Shape;237;p23"/>
          <p:cNvSpPr txBox="1"/>
          <p:nvPr>
            <p:ph idx="1" type="body"/>
          </p:nvPr>
        </p:nvSpPr>
        <p:spPr>
          <a:xfrm>
            <a:off x="311700" y="1443478"/>
            <a:ext cx="4959900" cy="282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VGA</a:t>
            </a:r>
            <a:r>
              <a:rPr lang="en">
                <a:latin typeface="Times New Roman"/>
                <a:ea typeface="Times New Roman"/>
                <a:cs typeface="Times New Roman"/>
                <a:sym typeface="Times New Roman"/>
              </a:rPr>
              <a:t> is up and running </a:t>
            </a:r>
            <a:r>
              <a:rPr lang="en">
                <a:latin typeface="Times New Roman"/>
                <a:ea typeface="Times New Roman"/>
                <a:cs typeface="Times New Roman"/>
                <a:sym typeface="Times New Roman"/>
              </a:rPr>
              <a:t>with the baseline of the equation up and the ability to change the numbers depending on the constraints of a case statement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Random Number Generator</a:t>
            </a:r>
            <a:r>
              <a:rPr lang="en">
                <a:latin typeface="Times New Roman"/>
                <a:ea typeface="Times New Roman"/>
                <a:cs typeface="Times New Roman"/>
                <a:sym typeface="Times New Roman"/>
              </a:rPr>
              <a:t> outputs a random number</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ALU</a:t>
            </a:r>
            <a:r>
              <a:rPr lang="en">
                <a:latin typeface="Times New Roman"/>
                <a:ea typeface="Times New Roman"/>
                <a:cs typeface="Times New Roman"/>
                <a:sym typeface="Times New Roman"/>
              </a:rPr>
              <a:t> calculating the correct answer with the random number generator</a:t>
            </a:r>
            <a:endParaRPr>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a:latin typeface="Times New Roman"/>
                <a:ea typeface="Times New Roman"/>
                <a:cs typeface="Times New Roman"/>
                <a:sym typeface="Times New Roman"/>
              </a:rPr>
              <a:t>Successful comparing of entered value to correct value to determine if the user got a point or not.</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Keyboard </a:t>
            </a:r>
            <a:r>
              <a:rPr lang="en">
                <a:latin typeface="Times New Roman"/>
                <a:ea typeface="Times New Roman"/>
                <a:cs typeface="Times New Roman"/>
                <a:sym typeface="Times New Roman"/>
              </a:rPr>
              <a:t>class synthesizes but the implementation runs small timing errors</a:t>
            </a:r>
            <a:endParaRPr>
              <a:latin typeface="Times New Roman"/>
              <a:ea typeface="Times New Roman"/>
              <a:cs typeface="Times New Roman"/>
              <a:sym typeface="Times New Roman"/>
            </a:endParaRPr>
          </a:p>
        </p:txBody>
      </p:sp>
      <p:pic>
        <p:nvPicPr>
          <p:cNvPr id="238" name="Google Shape;238;p23"/>
          <p:cNvPicPr preferRelativeResize="0"/>
          <p:nvPr/>
        </p:nvPicPr>
        <p:blipFill>
          <a:blip r:embed="rId3">
            <a:alphaModFix/>
          </a:blip>
          <a:stretch>
            <a:fillRect/>
          </a:stretch>
        </p:blipFill>
        <p:spPr>
          <a:xfrm>
            <a:off x="5406925" y="1688213"/>
            <a:ext cx="3567600" cy="17670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Failures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244" name="Google Shape;244;p24"/>
          <p:cNvSpPr txBox="1"/>
          <p:nvPr>
            <p:ph idx="2" type="body"/>
          </p:nvPr>
        </p:nvSpPr>
        <p:spPr>
          <a:xfrm>
            <a:off x="311700" y="1401313"/>
            <a:ext cx="4857300" cy="234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Not being able to get into the lab until yesterday</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FSM of the </a:t>
            </a:r>
            <a:r>
              <a:rPr b="1" lang="en">
                <a:latin typeface="Times New Roman"/>
                <a:ea typeface="Times New Roman"/>
                <a:cs typeface="Times New Roman"/>
                <a:sym typeface="Times New Roman"/>
              </a:rPr>
              <a:t>random number generator</a:t>
            </a:r>
            <a:r>
              <a:rPr lang="en">
                <a:latin typeface="Times New Roman"/>
                <a:ea typeface="Times New Roman"/>
                <a:cs typeface="Times New Roman"/>
                <a:sym typeface="Times New Roman"/>
              </a:rPr>
              <a:t> is not fully functional</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Connecting the </a:t>
            </a:r>
            <a:r>
              <a:rPr b="1" lang="en">
                <a:latin typeface="Times New Roman"/>
                <a:ea typeface="Times New Roman"/>
                <a:cs typeface="Times New Roman"/>
                <a:sym typeface="Times New Roman"/>
              </a:rPr>
              <a:t>ALU </a:t>
            </a:r>
            <a:r>
              <a:rPr lang="en">
                <a:latin typeface="Times New Roman"/>
                <a:ea typeface="Times New Roman"/>
                <a:cs typeface="Times New Roman"/>
                <a:sym typeface="Times New Roman"/>
              </a:rPr>
              <a:t>and top module to the </a:t>
            </a:r>
            <a:r>
              <a:rPr b="1" lang="en">
                <a:latin typeface="Times New Roman"/>
                <a:ea typeface="Times New Roman"/>
                <a:cs typeface="Times New Roman"/>
                <a:sym typeface="Times New Roman"/>
              </a:rPr>
              <a:t>VGA </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Generating multiple </a:t>
            </a:r>
            <a:r>
              <a:rPr lang="en">
                <a:latin typeface="Times New Roman"/>
                <a:ea typeface="Times New Roman"/>
                <a:cs typeface="Times New Roman"/>
                <a:sym typeface="Times New Roman"/>
              </a:rPr>
              <a:t>options for the </a:t>
            </a:r>
            <a:r>
              <a:rPr b="1" lang="en">
                <a:latin typeface="Times New Roman"/>
                <a:ea typeface="Times New Roman"/>
                <a:cs typeface="Times New Roman"/>
                <a:sym typeface="Times New Roman"/>
              </a:rPr>
              <a:t>multiple choice mode</a:t>
            </a:r>
            <a:r>
              <a:rPr lang="en">
                <a:latin typeface="Times New Roman"/>
                <a:ea typeface="Times New Roman"/>
                <a:cs typeface="Times New Roman"/>
                <a:sym typeface="Times New Roman"/>
              </a:rPr>
              <a:t>, including the correct answer.</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Reset button</a:t>
            </a:r>
            <a:r>
              <a:rPr lang="en">
                <a:latin typeface="Times New Roman"/>
                <a:ea typeface="Times New Roman"/>
                <a:cs typeface="Times New Roman"/>
                <a:sym typeface="Times New Roman"/>
              </a:rPr>
              <a:t> to reset everything and start a new game.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VGA </a:t>
            </a:r>
            <a:r>
              <a:rPr lang="en">
                <a:latin typeface="Times New Roman"/>
                <a:ea typeface="Times New Roman"/>
                <a:cs typeface="Times New Roman"/>
                <a:sym typeface="Times New Roman"/>
              </a:rPr>
              <a:t>had to resort to hard coding which can be inefficient.</a:t>
            </a:r>
            <a:endParaRPr>
              <a:latin typeface="Times New Roman"/>
              <a:ea typeface="Times New Roman"/>
              <a:cs typeface="Times New Roman"/>
              <a:sym typeface="Times New Roman"/>
            </a:endParaRPr>
          </a:p>
        </p:txBody>
      </p:sp>
      <p:pic>
        <p:nvPicPr>
          <p:cNvPr id="245" name="Google Shape;245;p24"/>
          <p:cNvPicPr preferRelativeResize="0"/>
          <p:nvPr/>
        </p:nvPicPr>
        <p:blipFill rotWithShape="1">
          <a:blip r:embed="rId3">
            <a:alphaModFix/>
          </a:blip>
          <a:srcRect b="0" l="12974" r="11060" t="0"/>
          <a:stretch/>
        </p:blipFill>
        <p:spPr>
          <a:xfrm>
            <a:off x="5372115" y="1401325"/>
            <a:ext cx="3556535" cy="234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16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Summary</a:t>
            </a:r>
            <a:endParaRPr>
              <a:latin typeface="Times New Roman"/>
              <a:ea typeface="Times New Roman"/>
              <a:cs typeface="Times New Roman"/>
              <a:sym typeface="Times New Roman"/>
            </a:endParaRPr>
          </a:p>
        </p:txBody>
      </p:sp>
      <p:graphicFrame>
        <p:nvGraphicFramePr>
          <p:cNvPr id="251" name="Google Shape;251;p25"/>
          <p:cNvGraphicFramePr/>
          <p:nvPr/>
        </p:nvGraphicFramePr>
        <p:xfrm>
          <a:off x="811275" y="739475"/>
          <a:ext cx="3000000" cy="3000000"/>
        </p:xfrm>
        <a:graphic>
          <a:graphicData uri="http://schemas.openxmlformats.org/drawingml/2006/table">
            <a:tbl>
              <a:tblPr>
                <a:noFill/>
                <a:tableStyleId>{51053346-CD15-47E6-A540-052CB5169271}</a:tableStyleId>
              </a:tblPr>
              <a:tblGrid>
                <a:gridCol w="1183825"/>
                <a:gridCol w="1467475"/>
                <a:gridCol w="3049575"/>
                <a:gridCol w="1685675"/>
              </a:tblGrid>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Tasks: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Completed/</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Did it work: </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How did you get it to work?</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Who did it?</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VGA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Incomplete</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Hard code numbers and signs</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Hugrún/Morgan</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Random Number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Incomplete</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Using LFSR for the random number and an FSM for 1 number</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Morgan</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Keyboard</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Incomplete</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Error flag for non-number digit works, the input saves, but there is a processing delay.</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Rashne</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Buttons and ALU</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Incomplete</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ALU is functional, but is not hooked up to the buttons or keyboard</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Ella</a:t>
                      </a:r>
                      <a:endParaRPr>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Stopwatch/ Points/ Overall Connection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Incomplete</a:t>
                      </a:r>
                      <a:endParaRPr>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TBD</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Everyone</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 name="Shape 255"/>
        <p:cNvGrpSpPr/>
        <p:nvPr/>
      </p:nvGrpSpPr>
      <p:grpSpPr>
        <a:xfrm>
          <a:off x="0" y="0"/>
          <a:ext cx="0" cy="0"/>
          <a:chOff x="0" y="0"/>
          <a:chExt cx="0" cy="0"/>
        </a:xfrm>
      </p:grpSpPr>
      <p:sp>
        <p:nvSpPr>
          <p:cNvPr id="256" name="Google Shape;256;p26"/>
          <p:cNvSpPr txBox="1"/>
          <p:nvPr/>
        </p:nvSpPr>
        <p:spPr>
          <a:xfrm>
            <a:off x="2313525" y="2831725"/>
            <a:ext cx="104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Points:</a:t>
            </a:r>
            <a:endParaRPr sz="1800">
              <a:solidFill>
                <a:schemeClr val="dk2"/>
              </a:solidFill>
              <a:latin typeface="Times New Roman"/>
              <a:ea typeface="Times New Roman"/>
              <a:cs typeface="Times New Roman"/>
              <a:sym typeface="Times New Roman"/>
            </a:endParaRPr>
          </a:p>
        </p:txBody>
      </p:sp>
      <p:sp>
        <p:nvSpPr>
          <p:cNvPr id="257" name="Google Shape;257;p26"/>
          <p:cNvSpPr txBox="1"/>
          <p:nvPr>
            <p:ph type="title"/>
          </p:nvPr>
        </p:nvSpPr>
        <p:spPr>
          <a:xfrm>
            <a:off x="311700" y="27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FPGA Design </a:t>
            </a:r>
            <a:endParaRPr>
              <a:latin typeface="Times New Roman"/>
              <a:ea typeface="Times New Roman"/>
              <a:cs typeface="Times New Roman"/>
              <a:sym typeface="Times New Roman"/>
            </a:endParaRPr>
          </a:p>
        </p:txBody>
      </p:sp>
      <p:pic>
        <p:nvPicPr>
          <p:cNvPr id="258" name="Google Shape;258;p26"/>
          <p:cNvPicPr preferRelativeResize="0"/>
          <p:nvPr/>
        </p:nvPicPr>
        <p:blipFill>
          <a:blip r:embed="rId3">
            <a:alphaModFix/>
          </a:blip>
          <a:stretch>
            <a:fillRect/>
          </a:stretch>
        </p:blipFill>
        <p:spPr>
          <a:xfrm>
            <a:off x="3153975" y="1017725"/>
            <a:ext cx="4095000" cy="3521175"/>
          </a:xfrm>
          <a:prstGeom prst="rect">
            <a:avLst/>
          </a:prstGeom>
          <a:noFill/>
          <a:ln>
            <a:noFill/>
          </a:ln>
        </p:spPr>
      </p:pic>
      <p:sp>
        <p:nvSpPr>
          <p:cNvPr id="259" name="Google Shape;259;p26"/>
          <p:cNvSpPr/>
          <p:nvPr/>
        </p:nvSpPr>
        <p:spPr>
          <a:xfrm>
            <a:off x="4035300" y="3373575"/>
            <a:ext cx="612900" cy="405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0000"/>
              </a:solidFill>
            </a:endParaRPr>
          </a:p>
        </p:txBody>
      </p:sp>
      <p:cxnSp>
        <p:nvCxnSpPr>
          <p:cNvPr id="260" name="Google Shape;260;p26"/>
          <p:cNvCxnSpPr>
            <a:endCxn id="259" idx="1"/>
          </p:cNvCxnSpPr>
          <p:nvPr/>
        </p:nvCxnSpPr>
        <p:spPr>
          <a:xfrm>
            <a:off x="3073200" y="3171075"/>
            <a:ext cx="962100" cy="405000"/>
          </a:xfrm>
          <a:prstGeom prst="straightConnector1">
            <a:avLst/>
          </a:prstGeom>
          <a:noFill/>
          <a:ln cap="flat" cmpd="sng" w="9525">
            <a:solidFill>
              <a:srgbClr val="CC0000"/>
            </a:solidFill>
            <a:prstDash val="solid"/>
            <a:round/>
            <a:headEnd len="med" w="med" type="none"/>
            <a:tailEnd len="med" w="med" type="triangle"/>
          </a:ln>
        </p:spPr>
      </p:cxnSp>
      <p:sp>
        <p:nvSpPr>
          <p:cNvPr id="261" name="Google Shape;261;p26"/>
          <p:cNvSpPr/>
          <p:nvPr/>
        </p:nvSpPr>
        <p:spPr>
          <a:xfrm>
            <a:off x="5010950" y="3373575"/>
            <a:ext cx="912000" cy="405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0000"/>
              </a:solidFill>
            </a:endParaRPr>
          </a:p>
        </p:txBody>
      </p:sp>
      <p:cxnSp>
        <p:nvCxnSpPr>
          <p:cNvPr id="262" name="Google Shape;262;p26"/>
          <p:cNvCxnSpPr>
            <a:endCxn id="261" idx="3"/>
          </p:cNvCxnSpPr>
          <p:nvPr/>
        </p:nvCxnSpPr>
        <p:spPr>
          <a:xfrm flipH="1">
            <a:off x="5922950" y="3059775"/>
            <a:ext cx="1551900" cy="516300"/>
          </a:xfrm>
          <a:prstGeom prst="straightConnector1">
            <a:avLst/>
          </a:prstGeom>
          <a:noFill/>
          <a:ln cap="flat" cmpd="sng" w="9525">
            <a:solidFill>
              <a:srgbClr val="CC0000"/>
            </a:solidFill>
            <a:prstDash val="solid"/>
            <a:round/>
            <a:headEnd len="med" w="med" type="none"/>
            <a:tailEnd len="med" w="med" type="triangle"/>
          </a:ln>
        </p:spPr>
      </p:cxnSp>
      <p:sp>
        <p:nvSpPr>
          <p:cNvPr id="263" name="Google Shape;263;p26"/>
          <p:cNvSpPr txBox="1"/>
          <p:nvPr/>
        </p:nvSpPr>
        <p:spPr>
          <a:xfrm>
            <a:off x="7394175" y="2709363"/>
            <a:ext cx="135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Stopwatch: </a:t>
            </a:r>
            <a:endParaRPr sz="1800">
              <a:solidFill>
                <a:schemeClr val="dk2"/>
              </a:solidFill>
              <a:latin typeface="Times New Roman"/>
              <a:ea typeface="Times New Roman"/>
              <a:cs typeface="Times New Roman"/>
              <a:sym typeface="Times New Roman"/>
            </a:endParaRPr>
          </a:p>
        </p:txBody>
      </p:sp>
      <p:cxnSp>
        <p:nvCxnSpPr>
          <p:cNvPr id="264" name="Google Shape;264;p26"/>
          <p:cNvCxnSpPr/>
          <p:nvPr/>
        </p:nvCxnSpPr>
        <p:spPr>
          <a:xfrm flipH="1">
            <a:off x="6120000" y="983525"/>
            <a:ext cx="72600" cy="1850400"/>
          </a:xfrm>
          <a:prstGeom prst="straightConnector1">
            <a:avLst/>
          </a:prstGeom>
          <a:noFill/>
          <a:ln cap="flat" cmpd="sng" w="9525">
            <a:solidFill>
              <a:srgbClr val="CC0000"/>
            </a:solidFill>
            <a:prstDash val="solid"/>
            <a:round/>
            <a:headEnd len="med" w="med" type="none"/>
            <a:tailEnd len="med" w="med" type="triangle"/>
          </a:ln>
        </p:spPr>
      </p:cxnSp>
      <p:cxnSp>
        <p:nvCxnSpPr>
          <p:cNvPr id="265" name="Google Shape;265;p26"/>
          <p:cNvCxnSpPr/>
          <p:nvPr/>
        </p:nvCxnSpPr>
        <p:spPr>
          <a:xfrm>
            <a:off x="6192600" y="990825"/>
            <a:ext cx="189300" cy="2083500"/>
          </a:xfrm>
          <a:prstGeom prst="straightConnector1">
            <a:avLst/>
          </a:prstGeom>
          <a:noFill/>
          <a:ln cap="flat" cmpd="sng" w="9525">
            <a:solidFill>
              <a:srgbClr val="CC0000"/>
            </a:solidFill>
            <a:prstDash val="solid"/>
            <a:round/>
            <a:headEnd len="med" w="med" type="none"/>
            <a:tailEnd len="med" w="med" type="triangle"/>
          </a:ln>
        </p:spPr>
      </p:cxnSp>
      <p:cxnSp>
        <p:nvCxnSpPr>
          <p:cNvPr id="266" name="Google Shape;266;p26"/>
          <p:cNvCxnSpPr/>
          <p:nvPr/>
        </p:nvCxnSpPr>
        <p:spPr>
          <a:xfrm flipH="1">
            <a:off x="5886000" y="961675"/>
            <a:ext cx="306600" cy="2156100"/>
          </a:xfrm>
          <a:prstGeom prst="straightConnector1">
            <a:avLst/>
          </a:prstGeom>
          <a:noFill/>
          <a:ln cap="flat" cmpd="sng" w="9525">
            <a:solidFill>
              <a:srgbClr val="CC0000"/>
            </a:solidFill>
            <a:prstDash val="solid"/>
            <a:round/>
            <a:headEnd len="med" w="med" type="none"/>
            <a:tailEnd len="med" w="med" type="triangle"/>
          </a:ln>
        </p:spPr>
      </p:cxnSp>
      <p:cxnSp>
        <p:nvCxnSpPr>
          <p:cNvPr id="267" name="Google Shape;267;p26"/>
          <p:cNvCxnSpPr/>
          <p:nvPr/>
        </p:nvCxnSpPr>
        <p:spPr>
          <a:xfrm>
            <a:off x="6162825" y="1087575"/>
            <a:ext cx="7800" cy="2263800"/>
          </a:xfrm>
          <a:prstGeom prst="straightConnector1">
            <a:avLst/>
          </a:prstGeom>
          <a:noFill/>
          <a:ln cap="flat" cmpd="sng" w="9525">
            <a:solidFill>
              <a:srgbClr val="CC0000"/>
            </a:solidFill>
            <a:prstDash val="solid"/>
            <a:round/>
            <a:headEnd len="med" w="med" type="none"/>
            <a:tailEnd len="med" w="med" type="triangle"/>
          </a:ln>
        </p:spPr>
      </p:cxnSp>
      <p:sp>
        <p:nvSpPr>
          <p:cNvPr id="268" name="Google Shape;268;p26"/>
          <p:cNvSpPr txBox="1"/>
          <p:nvPr/>
        </p:nvSpPr>
        <p:spPr>
          <a:xfrm>
            <a:off x="5572225" y="556025"/>
            <a:ext cx="213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Option 1, 2, 3, 4 </a:t>
            </a:r>
            <a:endParaRPr sz="1800">
              <a:solidFill>
                <a:schemeClr val="dk2"/>
              </a:solidFill>
              <a:latin typeface="Times New Roman"/>
              <a:ea typeface="Times New Roman"/>
              <a:cs typeface="Times New Roman"/>
              <a:sym typeface="Times New Roman"/>
            </a:endParaRPr>
          </a:p>
        </p:txBody>
      </p:sp>
      <p:sp>
        <p:nvSpPr>
          <p:cNvPr id="269" name="Google Shape;269;p26"/>
          <p:cNvSpPr/>
          <p:nvPr/>
        </p:nvSpPr>
        <p:spPr>
          <a:xfrm>
            <a:off x="3765150" y="3846525"/>
            <a:ext cx="387600" cy="405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0000"/>
              </a:solidFill>
            </a:endParaRPr>
          </a:p>
        </p:txBody>
      </p:sp>
      <p:cxnSp>
        <p:nvCxnSpPr>
          <p:cNvPr id="270" name="Google Shape;270;p26"/>
          <p:cNvCxnSpPr>
            <a:endCxn id="269" idx="1"/>
          </p:cNvCxnSpPr>
          <p:nvPr/>
        </p:nvCxnSpPr>
        <p:spPr>
          <a:xfrm>
            <a:off x="2870550" y="4036125"/>
            <a:ext cx="894600" cy="12900"/>
          </a:xfrm>
          <a:prstGeom prst="straightConnector1">
            <a:avLst/>
          </a:prstGeom>
          <a:noFill/>
          <a:ln cap="flat" cmpd="sng" w="9525">
            <a:solidFill>
              <a:srgbClr val="CC0000"/>
            </a:solidFill>
            <a:prstDash val="solid"/>
            <a:round/>
            <a:headEnd len="med" w="med" type="none"/>
            <a:tailEnd len="med" w="med" type="triangle"/>
          </a:ln>
        </p:spPr>
      </p:cxnSp>
      <p:sp>
        <p:nvSpPr>
          <p:cNvPr id="271" name="Google Shape;271;p26"/>
          <p:cNvSpPr txBox="1"/>
          <p:nvPr/>
        </p:nvSpPr>
        <p:spPr>
          <a:xfrm>
            <a:off x="2106075" y="3778575"/>
            <a:ext cx="104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Mode: </a:t>
            </a:r>
            <a:endParaRPr sz="1800">
              <a:solidFill>
                <a:schemeClr val="dk2"/>
              </a:solidFill>
              <a:latin typeface="Times New Roman"/>
              <a:ea typeface="Times New Roman"/>
              <a:cs typeface="Times New Roman"/>
              <a:sym typeface="Times New Roman"/>
            </a:endParaRPr>
          </a:p>
        </p:txBody>
      </p:sp>
      <p:sp>
        <p:nvSpPr>
          <p:cNvPr id="272" name="Google Shape;272;p26"/>
          <p:cNvSpPr/>
          <p:nvPr/>
        </p:nvSpPr>
        <p:spPr>
          <a:xfrm>
            <a:off x="4298400" y="3846525"/>
            <a:ext cx="239100" cy="405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F0000"/>
              </a:solidFill>
            </a:endParaRPr>
          </a:p>
        </p:txBody>
      </p:sp>
      <p:cxnSp>
        <p:nvCxnSpPr>
          <p:cNvPr id="273" name="Google Shape;273;p26"/>
          <p:cNvCxnSpPr>
            <a:endCxn id="272" idx="2"/>
          </p:cNvCxnSpPr>
          <p:nvPr/>
        </p:nvCxnSpPr>
        <p:spPr>
          <a:xfrm flipH="1" rot="10800000">
            <a:off x="4181850" y="4251525"/>
            <a:ext cx="236100" cy="199800"/>
          </a:xfrm>
          <a:prstGeom prst="straightConnector1">
            <a:avLst/>
          </a:prstGeom>
          <a:noFill/>
          <a:ln cap="flat" cmpd="sng" w="9525">
            <a:solidFill>
              <a:srgbClr val="CC0000"/>
            </a:solidFill>
            <a:prstDash val="solid"/>
            <a:round/>
            <a:headEnd len="med" w="med" type="none"/>
            <a:tailEnd len="med" w="med" type="triangle"/>
          </a:ln>
        </p:spPr>
      </p:cxnSp>
      <p:sp>
        <p:nvSpPr>
          <p:cNvPr id="274" name="Google Shape;274;p26"/>
          <p:cNvSpPr txBox="1"/>
          <p:nvPr/>
        </p:nvSpPr>
        <p:spPr>
          <a:xfrm>
            <a:off x="3435000" y="4288000"/>
            <a:ext cx="104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Level</a:t>
            </a: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Goal / Motivation </a:t>
            </a:r>
            <a:endParaRPr>
              <a:latin typeface="Times New Roman"/>
              <a:ea typeface="Times New Roman"/>
              <a:cs typeface="Times New Roman"/>
              <a:sym typeface="Times New Roman"/>
            </a:endParaRPr>
          </a:p>
        </p:txBody>
      </p:sp>
      <p:sp>
        <p:nvSpPr>
          <p:cNvPr id="66" name="Google Shape;66;p14"/>
          <p:cNvSpPr txBox="1"/>
          <p:nvPr>
            <p:ph idx="1" type="body"/>
          </p:nvPr>
        </p:nvSpPr>
        <p:spPr>
          <a:xfrm>
            <a:off x="311700" y="113062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Real world application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Teaching grade school students simple math problems and a fun way to practice them</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Can also use for children with learning disabilities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Fun </a:t>
            </a:r>
            <a:r>
              <a:rPr lang="en">
                <a:latin typeface="Times New Roman"/>
                <a:ea typeface="Times New Roman"/>
                <a:cs typeface="Times New Roman"/>
                <a:sym typeface="Times New Roman"/>
              </a:rPr>
              <a:t>m</a:t>
            </a:r>
            <a:r>
              <a:rPr lang="en">
                <a:latin typeface="Times New Roman"/>
                <a:ea typeface="Times New Roman"/>
                <a:cs typeface="Times New Roman"/>
                <a:sym typeface="Times New Roman"/>
              </a:rPr>
              <a:t>ath game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Modes:</a:t>
            </a:r>
            <a:endParaRPr>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a:latin typeface="Times New Roman"/>
                <a:ea typeface="Times New Roman"/>
                <a:cs typeface="Times New Roman"/>
                <a:sym typeface="Times New Roman"/>
              </a:rPr>
              <a:t>Multiple choice mode using buttons on the FPGA</a:t>
            </a:r>
            <a:endParaRPr>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a:latin typeface="Times New Roman"/>
                <a:ea typeface="Times New Roman"/>
                <a:cs typeface="Times New Roman"/>
                <a:sym typeface="Times New Roman"/>
              </a:rPr>
              <a:t>Type answer option using the keyboard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Operations: +, -, *</a:t>
            </a:r>
            <a:endParaRPr>
              <a:latin typeface="Times New Roman"/>
              <a:ea typeface="Times New Roman"/>
              <a:cs typeface="Times New Roman"/>
              <a:sym typeface="Times New Roman"/>
            </a:endParaRPr>
          </a:p>
        </p:txBody>
      </p:sp>
      <p:pic>
        <p:nvPicPr>
          <p:cNvPr id="67" name="Google Shape;67;p14"/>
          <p:cNvPicPr preferRelativeResize="0"/>
          <p:nvPr/>
        </p:nvPicPr>
        <p:blipFill>
          <a:blip r:embed="rId3">
            <a:alphaModFix/>
          </a:blip>
          <a:stretch>
            <a:fillRect/>
          </a:stretch>
        </p:blipFill>
        <p:spPr>
          <a:xfrm>
            <a:off x="4833225" y="661263"/>
            <a:ext cx="3820975" cy="3820975"/>
          </a:xfrm>
          <a:prstGeom prst="rect">
            <a:avLst/>
          </a:prstGeom>
          <a:noFill/>
          <a:ln>
            <a:noFill/>
          </a:ln>
        </p:spPr>
      </p:pic>
      <p:sp>
        <p:nvSpPr>
          <p:cNvPr id="68" name="Google Shape;68;p14"/>
          <p:cNvSpPr txBox="1"/>
          <p:nvPr/>
        </p:nvSpPr>
        <p:spPr>
          <a:xfrm>
            <a:off x="4846050" y="4584900"/>
            <a:ext cx="38523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https://www.pellearning.com/blog/comparing-kumon-with-pel-learning-programs-which-is-a-better-program-for-your-child/</a:t>
            </a:r>
            <a:endParaRPr sz="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Game Modes </a:t>
            </a:r>
            <a:endParaRPr>
              <a:latin typeface="Times New Roman"/>
              <a:ea typeface="Times New Roman"/>
              <a:cs typeface="Times New Roman"/>
              <a:sym typeface="Times New Roman"/>
            </a:endParaRPr>
          </a:p>
        </p:txBody>
      </p:sp>
      <p:sp>
        <p:nvSpPr>
          <p:cNvPr id="74" name="Google Shape;74;p15"/>
          <p:cNvSpPr/>
          <p:nvPr/>
        </p:nvSpPr>
        <p:spPr>
          <a:xfrm>
            <a:off x="750400" y="1508100"/>
            <a:ext cx="3256500" cy="20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p:nvPr/>
        </p:nvSpPr>
        <p:spPr>
          <a:xfrm>
            <a:off x="4895225" y="1508100"/>
            <a:ext cx="3256500" cy="20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nvSpPr>
        <p:spPr>
          <a:xfrm>
            <a:off x="1854700" y="3662000"/>
            <a:ext cx="104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Times New Roman"/>
                <a:ea typeface="Times New Roman"/>
                <a:cs typeface="Times New Roman"/>
                <a:sym typeface="Times New Roman"/>
              </a:rPr>
              <a:t>Mode 1</a:t>
            </a:r>
            <a:endParaRPr sz="1800">
              <a:solidFill>
                <a:schemeClr val="dk2"/>
              </a:solidFill>
              <a:latin typeface="Times New Roman"/>
              <a:ea typeface="Times New Roman"/>
              <a:cs typeface="Times New Roman"/>
              <a:sym typeface="Times New Roman"/>
            </a:endParaRPr>
          </a:p>
        </p:txBody>
      </p:sp>
      <p:sp>
        <p:nvSpPr>
          <p:cNvPr id="77" name="Google Shape;77;p15"/>
          <p:cNvSpPr txBox="1"/>
          <p:nvPr/>
        </p:nvSpPr>
        <p:spPr>
          <a:xfrm>
            <a:off x="5999525" y="3662000"/>
            <a:ext cx="104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Times New Roman"/>
                <a:ea typeface="Times New Roman"/>
                <a:cs typeface="Times New Roman"/>
                <a:sym typeface="Times New Roman"/>
              </a:rPr>
              <a:t>Mode 2</a:t>
            </a:r>
            <a:endParaRPr sz="1800">
              <a:solidFill>
                <a:schemeClr val="dk2"/>
              </a:solidFill>
              <a:latin typeface="Times New Roman"/>
              <a:ea typeface="Times New Roman"/>
              <a:cs typeface="Times New Roman"/>
              <a:sym typeface="Times New Roman"/>
            </a:endParaRPr>
          </a:p>
        </p:txBody>
      </p:sp>
      <p:sp>
        <p:nvSpPr>
          <p:cNvPr id="78" name="Google Shape;78;p15"/>
          <p:cNvSpPr/>
          <p:nvPr/>
        </p:nvSpPr>
        <p:spPr>
          <a:xfrm>
            <a:off x="1209400" y="2170450"/>
            <a:ext cx="2841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a:off x="1995650" y="2170450"/>
            <a:ext cx="2841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p:nvPr/>
        </p:nvSpPr>
        <p:spPr>
          <a:xfrm>
            <a:off x="2491625" y="2254600"/>
            <a:ext cx="293400" cy="293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5"/>
          <p:cNvSpPr/>
          <p:nvPr/>
        </p:nvSpPr>
        <p:spPr>
          <a:xfrm>
            <a:off x="2902600" y="2170450"/>
            <a:ext cx="5853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p:nvPr/>
        </p:nvSpPr>
        <p:spPr>
          <a:xfrm>
            <a:off x="1675425" y="2332150"/>
            <a:ext cx="138300" cy="1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3" name="Google Shape;83;p15"/>
          <p:cNvCxnSpPr>
            <a:endCxn id="78" idx="2"/>
          </p:cNvCxnSpPr>
          <p:nvPr/>
        </p:nvCxnSpPr>
        <p:spPr>
          <a:xfrm rot="10800000">
            <a:off x="1351450" y="2632150"/>
            <a:ext cx="3600" cy="260100"/>
          </a:xfrm>
          <a:prstGeom prst="straightConnector1">
            <a:avLst/>
          </a:prstGeom>
          <a:noFill/>
          <a:ln cap="flat" cmpd="sng" w="9525">
            <a:solidFill>
              <a:srgbClr val="CC0000"/>
            </a:solidFill>
            <a:prstDash val="solid"/>
            <a:round/>
            <a:headEnd len="med" w="med" type="none"/>
            <a:tailEnd len="med" w="med" type="triangle"/>
          </a:ln>
        </p:spPr>
      </p:cxnSp>
      <p:cxnSp>
        <p:nvCxnSpPr>
          <p:cNvPr id="84" name="Google Shape;84;p15"/>
          <p:cNvCxnSpPr/>
          <p:nvPr/>
        </p:nvCxnSpPr>
        <p:spPr>
          <a:xfrm rot="10800000">
            <a:off x="2135900" y="2632150"/>
            <a:ext cx="3600" cy="260100"/>
          </a:xfrm>
          <a:prstGeom prst="straightConnector1">
            <a:avLst/>
          </a:prstGeom>
          <a:noFill/>
          <a:ln cap="flat" cmpd="sng" w="9525">
            <a:solidFill>
              <a:srgbClr val="CC0000"/>
            </a:solidFill>
            <a:prstDash val="solid"/>
            <a:round/>
            <a:headEnd len="med" w="med" type="none"/>
            <a:tailEnd len="med" w="med" type="triangle"/>
          </a:ln>
        </p:spPr>
      </p:cxnSp>
      <p:cxnSp>
        <p:nvCxnSpPr>
          <p:cNvPr id="85" name="Google Shape;85;p15"/>
          <p:cNvCxnSpPr/>
          <p:nvPr/>
        </p:nvCxnSpPr>
        <p:spPr>
          <a:xfrm>
            <a:off x="1362375" y="2885025"/>
            <a:ext cx="786900" cy="0"/>
          </a:xfrm>
          <a:prstGeom prst="straightConnector1">
            <a:avLst/>
          </a:prstGeom>
          <a:noFill/>
          <a:ln cap="flat" cmpd="sng" w="9525">
            <a:solidFill>
              <a:srgbClr val="CC0000"/>
            </a:solidFill>
            <a:prstDash val="solid"/>
            <a:round/>
            <a:headEnd len="med" w="med" type="none"/>
            <a:tailEnd len="med" w="med" type="none"/>
          </a:ln>
        </p:spPr>
      </p:cxnSp>
      <p:cxnSp>
        <p:nvCxnSpPr>
          <p:cNvPr id="86" name="Google Shape;86;p15"/>
          <p:cNvCxnSpPr/>
          <p:nvPr/>
        </p:nvCxnSpPr>
        <p:spPr>
          <a:xfrm>
            <a:off x="1755775" y="2892300"/>
            <a:ext cx="14700" cy="174900"/>
          </a:xfrm>
          <a:prstGeom prst="straightConnector1">
            <a:avLst/>
          </a:prstGeom>
          <a:noFill/>
          <a:ln cap="flat" cmpd="sng" w="9525">
            <a:solidFill>
              <a:srgbClr val="CC0000"/>
            </a:solidFill>
            <a:prstDash val="solid"/>
            <a:round/>
            <a:headEnd len="med" w="med" type="none"/>
            <a:tailEnd len="med" w="med" type="none"/>
          </a:ln>
        </p:spPr>
      </p:cxnSp>
      <p:sp>
        <p:nvSpPr>
          <p:cNvPr id="87" name="Google Shape;87;p15"/>
          <p:cNvSpPr txBox="1"/>
          <p:nvPr/>
        </p:nvSpPr>
        <p:spPr>
          <a:xfrm>
            <a:off x="1063075" y="2985525"/>
            <a:ext cx="1566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0000"/>
                </a:solidFill>
                <a:latin typeface="Times New Roman"/>
                <a:ea typeface="Times New Roman"/>
                <a:cs typeface="Times New Roman"/>
                <a:sym typeface="Times New Roman"/>
              </a:rPr>
              <a:t>Random Number Digits</a:t>
            </a:r>
            <a:endParaRPr sz="900">
              <a:solidFill>
                <a:srgbClr val="CC0000"/>
              </a:solidFill>
              <a:latin typeface="Times New Roman"/>
              <a:ea typeface="Times New Roman"/>
              <a:cs typeface="Times New Roman"/>
              <a:sym typeface="Times New Roman"/>
            </a:endParaRPr>
          </a:p>
        </p:txBody>
      </p:sp>
      <p:sp>
        <p:nvSpPr>
          <p:cNvPr id="88" name="Google Shape;88;p15"/>
          <p:cNvSpPr txBox="1"/>
          <p:nvPr/>
        </p:nvSpPr>
        <p:spPr>
          <a:xfrm>
            <a:off x="966825" y="1594088"/>
            <a:ext cx="156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0000"/>
                </a:solidFill>
                <a:latin typeface="Times New Roman"/>
                <a:ea typeface="Times New Roman"/>
                <a:cs typeface="Times New Roman"/>
                <a:sym typeface="Times New Roman"/>
              </a:rPr>
              <a:t>Operation (User choice via switch) </a:t>
            </a:r>
            <a:endParaRPr sz="900">
              <a:solidFill>
                <a:srgbClr val="CC0000"/>
              </a:solidFill>
              <a:latin typeface="Times New Roman"/>
              <a:ea typeface="Times New Roman"/>
              <a:cs typeface="Times New Roman"/>
              <a:sym typeface="Times New Roman"/>
            </a:endParaRPr>
          </a:p>
        </p:txBody>
      </p:sp>
      <p:cxnSp>
        <p:nvCxnSpPr>
          <p:cNvPr id="89" name="Google Shape;89;p15"/>
          <p:cNvCxnSpPr>
            <a:stCxn id="88" idx="2"/>
            <a:endCxn id="82" idx="0"/>
          </p:cNvCxnSpPr>
          <p:nvPr/>
        </p:nvCxnSpPr>
        <p:spPr>
          <a:xfrm flipH="1">
            <a:off x="1744575" y="2055788"/>
            <a:ext cx="5700" cy="276300"/>
          </a:xfrm>
          <a:prstGeom prst="straightConnector1">
            <a:avLst/>
          </a:prstGeom>
          <a:noFill/>
          <a:ln cap="flat" cmpd="sng" w="9525">
            <a:solidFill>
              <a:srgbClr val="CC0000"/>
            </a:solidFill>
            <a:prstDash val="solid"/>
            <a:round/>
            <a:headEnd len="med" w="med" type="none"/>
            <a:tailEnd len="med" w="med" type="triangle"/>
          </a:ln>
        </p:spPr>
      </p:cxnSp>
      <p:cxnSp>
        <p:nvCxnSpPr>
          <p:cNvPr id="90" name="Google Shape;90;p15"/>
          <p:cNvCxnSpPr/>
          <p:nvPr/>
        </p:nvCxnSpPr>
        <p:spPr>
          <a:xfrm rot="10800000">
            <a:off x="3192563" y="2632150"/>
            <a:ext cx="3600" cy="260100"/>
          </a:xfrm>
          <a:prstGeom prst="straightConnector1">
            <a:avLst/>
          </a:prstGeom>
          <a:noFill/>
          <a:ln cap="flat" cmpd="sng" w="9525">
            <a:solidFill>
              <a:srgbClr val="CC0000"/>
            </a:solidFill>
            <a:prstDash val="solid"/>
            <a:round/>
            <a:headEnd len="med" w="med" type="none"/>
            <a:tailEnd len="med" w="med" type="triangle"/>
          </a:ln>
        </p:spPr>
      </p:cxnSp>
      <p:sp>
        <p:nvSpPr>
          <p:cNvPr id="91" name="Google Shape;91;p15"/>
          <p:cNvSpPr txBox="1"/>
          <p:nvPr/>
        </p:nvSpPr>
        <p:spPr>
          <a:xfrm>
            <a:off x="2738125" y="2818200"/>
            <a:ext cx="1094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0000"/>
                </a:solidFill>
                <a:latin typeface="Times New Roman"/>
                <a:ea typeface="Times New Roman"/>
                <a:cs typeface="Times New Roman"/>
                <a:sym typeface="Times New Roman"/>
              </a:rPr>
              <a:t>Answer (Keyboard input) </a:t>
            </a:r>
            <a:endParaRPr sz="900">
              <a:solidFill>
                <a:srgbClr val="CC0000"/>
              </a:solidFill>
              <a:latin typeface="Times New Roman"/>
              <a:ea typeface="Times New Roman"/>
              <a:cs typeface="Times New Roman"/>
              <a:sym typeface="Times New Roman"/>
            </a:endParaRPr>
          </a:p>
        </p:txBody>
      </p:sp>
      <p:sp>
        <p:nvSpPr>
          <p:cNvPr id="92" name="Google Shape;92;p15"/>
          <p:cNvSpPr/>
          <p:nvPr/>
        </p:nvSpPr>
        <p:spPr>
          <a:xfrm>
            <a:off x="5346925" y="2239838"/>
            <a:ext cx="2841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5"/>
          <p:cNvSpPr/>
          <p:nvPr/>
        </p:nvSpPr>
        <p:spPr>
          <a:xfrm>
            <a:off x="6133175" y="2239838"/>
            <a:ext cx="2841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5"/>
          <p:cNvSpPr/>
          <p:nvPr/>
        </p:nvSpPr>
        <p:spPr>
          <a:xfrm>
            <a:off x="5812950" y="2401538"/>
            <a:ext cx="138300" cy="1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5" name="Google Shape;95;p15"/>
          <p:cNvCxnSpPr>
            <a:endCxn id="92" idx="2"/>
          </p:cNvCxnSpPr>
          <p:nvPr/>
        </p:nvCxnSpPr>
        <p:spPr>
          <a:xfrm rot="10800000">
            <a:off x="5488975" y="2701538"/>
            <a:ext cx="3600" cy="260100"/>
          </a:xfrm>
          <a:prstGeom prst="straightConnector1">
            <a:avLst/>
          </a:prstGeom>
          <a:noFill/>
          <a:ln cap="flat" cmpd="sng" w="9525">
            <a:solidFill>
              <a:srgbClr val="CC0000"/>
            </a:solidFill>
            <a:prstDash val="solid"/>
            <a:round/>
            <a:headEnd len="med" w="med" type="none"/>
            <a:tailEnd len="med" w="med" type="triangle"/>
          </a:ln>
        </p:spPr>
      </p:cxnSp>
      <p:cxnSp>
        <p:nvCxnSpPr>
          <p:cNvPr id="96" name="Google Shape;96;p15"/>
          <p:cNvCxnSpPr/>
          <p:nvPr/>
        </p:nvCxnSpPr>
        <p:spPr>
          <a:xfrm rot="10800000">
            <a:off x="6273425" y="2701538"/>
            <a:ext cx="3600" cy="260100"/>
          </a:xfrm>
          <a:prstGeom prst="straightConnector1">
            <a:avLst/>
          </a:prstGeom>
          <a:noFill/>
          <a:ln cap="flat" cmpd="sng" w="9525">
            <a:solidFill>
              <a:srgbClr val="CC0000"/>
            </a:solidFill>
            <a:prstDash val="solid"/>
            <a:round/>
            <a:headEnd len="med" w="med" type="none"/>
            <a:tailEnd len="med" w="med" type="triangle"/>
          </a:ln>
        </p:spPr>
      </p:cxnSp>
      <p:cxnSp>
        <p:nvCxnSpPr>
          <p:cNvPr id="97" name="Google Shape;97;p15"/>
          <p:cNvCxnSpPr/>
          <p:nvPr/>
        </p:nvCxnSpPr>
        <p:spPr>
          <a:xfrm>
            <a:off x="5499900" y="2954413"/>
            <a:ext cx="786900" cy="0"/>
          </a:xfrm>
          <a:prstGeom prst="straightConnector1">
            <a:avLst/>
          </a:prstGeom>
          <a:noFill/>
          <a:ln cap="flat" cmpd="sng" w="9525">
            <a:solidFill>
              <a:srgbClr val="CC0000"/>
            </a:solidFill>
            <a:prstDash val="solid"/>
            <a:round/>
            <a:headEnd len="med" w="med" type="none"/>
            <a:tailEnd len="med" w="med" type="none"/>
          </a:ln>
        </p:spPr>
      </p:cxnSp>
      <p:sp>
        <p:nvSpPr>
          <p:cNvPr id="98" name="Google Shape;98;p15"/>
          <p:cNvSpPr txBox="1"/>
          <p:nvPr/>
        </p:nvSpPr>
        <p:spPr>
          <a:xfrm>
            <a:off x="5200600" y="3054913"/>
            <a:ext cx="1566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0000"/>
                </a:solidFill>
                <a:latin typeface="Times New Roman"/>
                <a:ea typeface="Times New Roman"/>
                <a:cs typeface="Times New Roman"/>
                <a:sym typeface="Times New Roman"/>
              </a:rPr>
              <a:t>Random Number Digits</a:t>
            </a:r>
            <a:endParaRPr sz="900">
              <a:solidFill>
                <a:srgbClr val="CC0000"/>
              </a:solidFill>
              <a:latin typeface="Times New Roman"/>
              <a:ea typeface="Times New Roman"/>
              <a:cs typeface="Times New Roman"/>
              <a:sym typeface="Times New Roman"/>
            </a:endParaRPr>
          </a:p>
        </p:txBody>
      </p:sp>
      <p:sp>
        <p:nvSpPr>
          <p:cNvPr id="99" name="Google Shape;99;p15"/>
          <p:cNvSpPr txBox="1"/>
          <p:nvPr/>
        </p:nvSpPr>
        <p:spPr>
          <a:xfrm>
            <a:off x="5104350" y="1663475"/>
            <a:ext cx="156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CC0000"/>
                </a:solidFill>
                <a:latin typeface="Times New Roman"/>
                <a:ea typeface="Times New Roman"/>
                <a:cs typeface="Times New Roman"/>
                <a:sym typeface="Times New Roman"/>
              </a:rPr>
              <a:t>Operation (User choice via switch) </a:t>
            </a:r>
            <a:endParaRPr sz="900">
              <a:solidFill>
                <a:srgbClr val="CC0000"/>
              </a:solidFill>
              <a:latin typeface="Times New Roman"/>
              <a:ea typeface="Times New Roman"/>
              <a:cs typeface="Times New Roman"/>
              <a:sym typeface="Times New Roman"/>
            </a:endParaRPr>
          </a:p>
        </p:txBody>
      </p:sp>
      <p:cxnSp>
        <p:nvCxnSpPr>
          <p:cNvPr id="100" name="Google Shape;100;p15"/>
          <p:cNvCxnSpPr>
            <a:stCxn id="99" idx="2"/>
            <a:endCxn id="94" idx="0"/>
          </p:cNvCxnSpPr>
          <p:nvPr/>
        </p:nvCxnSpPr>
        <p:spPr>
          <a:xfrm flipH="1">
            <a:off x="5882100" y="2125175"/>
            <a:ext cx="5700" cy="276300"/>
          </a:xfrm>
          <a:prstGeom prst="straightConnector1">
            <a:avLst/>
          </a:prstGeom>
          <a:noFill/>
          <a:ln cap="flat" cmpd="sng" w="9525">
            <a:solidFill>
              <a:srgbClr val="CC0000"/>
            </a:solidFill>
            <a:prstDash val="solid"/>
            <a:round/>
            <a:headEnd len="med" w="med" type="none"/>
            <a:tailEnd len="med" w="med" type="triangle"/>
          </a:ln>
        </p:spPr>
      </p:cxnSp>
      <p:sp>
        <p:nvSpPr>
          <p:cNvPr id="101" name="Google Shape;101;p15"/>
          <p:cNvSpPr/>
          <p:nvPr/>
        </p:nvSpPr>
        <p:spPr>
          <a:xfrm>
            <a:off x="6599200" y="2324000"/>
            <a:ext cx="293400" cy="2934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5"/>
          <p:cNvSpPr/>
          <p:nvPr/>
        </p:nvSpPr>
        <p:spPr>
          <a:xfrm>
            <a:off x="7358275" y="2094250"/>
            <a:ext cx="229200" cy="22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5"/>
          <p:cNvSpPr/>
          <p:nvPr/>
        </p:nvSpPr>
        <p:spPr>
          <a:xfrm>
            <a:off x="7047413" y="2406150"/>
            <a:ext cx="229200" cy="22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5"/>
          <p:cNvSpPr/>
          <p:nvPr/>
        </p:nvSpPr>
        <p:spPr>
          <a:xfrm>
            <a:off x="7689450" y="2406150"/>
            <a:ext cx="229200" cy="22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5"/>
          <p:cNvSpPr/>
          <p:nvPr/>
        </p:nvSpPr>
        <p:spPr>
          <a:xfrm>
            <a:off x="7358275" y="2717000"/>
            <a:ext cx="229200" cy="22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6" name="Google Shape;106;p15"/>
          <p:cNvCxnSpPr>
            <a:endCxn id="102" idx="0"/>
          </p:cNvCxnSpPr>
          <p:nvPr/>
        </p:nvCxnSpPr>
        <p:spPr>
          <a:xfrm>
            <a:off x="7161475" y="1806850"/>
            <a:ext cx="311400" cy="287400"/>
          </a:xfrm>
          <a:prstGeom prst="straightConnector1">
            <a:avLst/>
          </a:prstGeom>
          <a:noFill/>
          <a:ln cap="flat" cmpd="sng" w="9525">
            <a:solidFill>
              <a:srgbClr val="CC0000"/>
            </a:solidFill>
            <a:prstDash val="solid"/>
            <a:round/>
            <a:headEnd len="med" w="med" type="none"/>
            <a:tailEnd len="med" w="med" type="triangle"/>
          </a:ln>
        </p:spPr>
      </p:cxnSp>
      <p:cxnSp>
        <p:nvCxnSpPr>
          <p:cNvPr id="107" name="Google Shape;107;p15"/>
          <p:cNvCxnSpPr>
            <a:endCxn id="103" idx="0"/>
          </p:cNvCxnSpPr>
          <p:nvPr/>
        </p:nvCxnSpPr>
        <p:spPr>
          <a:xfrm flipH="1">
            <a:off x="7162013" y="1828650"/>
            <a:ext cx="6900" cy="577500"/>
          </a:xfrm>
          <a:prstGeom prst="straightConnector1">
            <a:avLst/>
          </a:prstGeom>
          <a:noFill/>
          <a:ln cap="flat" cmpd="sng" w="9525">
            <a:solidFill>
              <a:srgbClr val="CC0000"/>
            </a:solidFill>
            <a:prstDash val="solid"/>
            <a:round/>
            <a:headEnd len="med" w="med" type="none"/>
            <a:tailEnd len="med" w="med" type="triangle"/>
          </a:ln>
        </p:spPr>
      </p:cxnSp>
      <p:cxnSp>
        <p:nvCxnSpPr>
          <p:cNvPr id="108" name="Google Shape;108;p15"/>
          <p:cNvCxnSpPr>
            <a:endCxn id="104" idx="0"/>
          </p:cNvCxnSpPr>
          <p:nvPr/>
        </p:nvCxnSpPr>
        <p:spPr>
          <a:xfrm>
            <a:off x="7664250" y="1879650"/>
            <a:ext cx="139800" cy="526500"/>
          </a:xfrm>
          <a:prstGeom prst="straightConnector1">
            <a:avLst/>
          </a:prstGeom>
          <a:noFill/>
          <a:ln cap="flat" cmpd="sng" w="9525">
            <a:solidFill>
              <a:srgbClr val="CC0000"/>
            </a:solidFill>
            <a:prstDash val="solid"/>
            <a:round/>
            <a:headEnd len="med" w="med" type="none"/>
            <a:tailEnd len="med" w="med" type="triangle"/>
          </a:ln>
        </p:spPr>
      </p:cxnSp>
      <p:cxnSp>
        <p:nvCxnSpPr>
          <p:cNvPr id="109" name="Google Shape;109;p15"/>
          <p:cNvCxnSpPr>
            <a:endCxn id="105" idx="0"/>
          </p:cNvCxnSpPr>
          <p:nvPr/>
        </p:nvCxnSpPr>
        <p:spPr>
          <a:xfrm>
            <a:off x="7161475" y="1806800"/>
            <a:ext cx="311400" cy="910200"/>
          </a:xfrm>
          <a:prstGeom prst="straightConnector1">
            <a:avLst/>
          </a:prstGeom>
          <a:noFill/>
          <a:ln cap="flat" cmpd="sng" w="9525">
            <a:solidFill>
              <a:srgbClr val="CC0000"/>
            </a:solidFill>
            <a:prstDash val="solid"/>
            <a:round/>
            <a:headEnd len="med" w="med" type="none"/>
            <a:tailEnd len="med" w="med" type="triangle"/>
          </a:ln>
        </p:spPr>
      </p:cxnSp>
      <p:cxnSp>
        <p:nvCxnSpPr>
          <p:cNvPr id="110" name="Google Shape;110;p15"/>
          <p:cNvCxnSpPr/>
          <p:nvPr/>
        </p:nvCxnSpPr>
        <p:spPr>
          <a:xfrm>
            <a:off x="7190700" y="1821350"/>
            <a:ext cx="480900" cy="72900"/>
          </a:xfrm>
          <a:prstGeom prst="straightConnector1">
            <a:avLst/>
          </a:prstGeom>
          <a:noFill/>
          <a:ln cap="flat" cmpd="sng" w="9525">
            <a:solidFill>
              <a:srgbClr val="CC0000"/>
            </a:solidFill>
            <a:prstDash val="solid"/>
            <a:round/>
            <a:headEnd len="med" w="med" type="none"/>
            <a:tailEnd len="med" w="med" type="none"/>
          </a:ln>
        </p:spPr>
      </p:cxnSp>
      <p:sp>
        <p:nvSpPr>
          <p:cNvPr id="111" name="Google Shape;111;p15"/>
          <p:cNvSpPr txBox="1"/>
          <p:nvPr/>
        </p:nvSpPr>
        <p:spPr>
          <a:xfrm>
            <a:off x="6647700" y="1565675"/>
            <a:ext cx="1566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CC0000"/>
                </a:solidFill>
                <a:latin typeface="Times New Roman"/>
                <a:ea typeface="Times New Roman"/>
                <a:cs typeface="Times New Roman"/>
                <a:sym typeface="Times New Roman"/>
              </a:rPr>
              <a:t>Multiple</a:t>
            </a:r>
            <a:r>
              <a:rPr lang="en" sz="700">
                <a:solidFill>
                  <a:srgbClr val="CC0000"/>
                </a:solidFill>
                <a:latin typeface="Times New Roman"/>
                <a:ea typeface="Times New Roman"/>
                <a:cs typeface="Times New Roman"/>
                <a:sym typeface="Times New Roman"/>
              </a:rPr>
              <a:t> Choices (FPGA Buttons) </a:t>
            </a:r>
            <a:endParaRPr sz="700">
              <a:solidFill>
                <a:srgbClr val="CC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Functionality</a:t>
            </a:r>
            <a:endParaRPr>
              <a:latin typeface="Times New Roman"/>
              <a:ea typeface="Times New Roman"/>
              <a:cs typeface="Times New Roman"/>
              <a:sym typeface="Times New Roman"/>
            </a:endParaRPr>
          </a:p>
        </p:txBody>
      </p:sp>
      <p:sp>
        <p:nvSpPr>
          <p:cNvPr id="117" name="Google Shape;117;p16"/>
          <p:cNvSpPr txBox="1"/>
          <p:nvPr>
            <p:ph idx="1" type="body"/>
          </p:nvPr>
        </p:nvSpPr>
        <p:spPr>
          <a:xfrm>
            <a:off x="311700" y="1065050"/>
            <a:ext cx="4707900" cy="3835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score is based on how many correct answers the user has entered in a certain time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Points and timer displayed on the 7-segment display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As the player gets more points, the time limit to answer the question will get shorter and the questions get harder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score and timer will display on the FPGA seven segment displays and the lives will be displayed using the LEDs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The player will get 3 lives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Reset the game with a button  </a:t>
            </a:r>
            <a:endParaRPr>
              <a:latin typeface="Times New Roman"/>
              <a:ea typeface="Times New Roman"/>
              <a:cs typeface="Times New Roman"/>
              <a:sym typeface="Times New Roman"/>
            </a:endParaRPr>
          </a:p>
        </p:txBody>
      </p:sp>
      <p:pic>
        <p:nvPicPr>
          <p:cNvPr id="118" name="Google Shape;118;p16"/>
          <p:cNvPicPr preferRelativeResize="0"/>
          <p:nvPr/>
        </p:nvPicPr>
        <p:blipFill rotWithShape="1">
          <a:blip r:embed="rId3">
            <a:alphaModFix/>
          </a:blip>
          <a:srcRect b="0" l="11270" r="12625" t="0"/>
          <a:stretch/>
        </p:blipFill>
        <p:spPr>
          <a:xfrm>
            <a:off x="5617025" y="1191975"/>
            <a:ext cx="2906876" cy="2063051"/>
          </a:xfrm>
          <a:prstGeom prst="rect">
            <a:avLst/>
          </a:prstGeom>
          <a:noFill/>
          <a:ln>
            <a:noFill/>
          </a:ln>
        </p:spPr>
      </p:pic>
      <p:sp>
        <p:nvSpPr>
          <p:cNvPr id="119" name="Google Shape;119;p16"/>
          <p:cNvSpPr txBox="1"/>
          <p:nvPr/>
        </p:nvSpPr>
        <p:spPr>
          <a:xfrm>
            <a:off x="5358988" y="3331800"/>
            <a:ext cx="35832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https://www.psychologs.com/wp-content/uploads/2023/08/How-to-help-kids-Overcome-Math-Anxiety.jpg</a:t>
            </a:r>
            <a:endParaRPr sz="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Specification</a:t>
            </a:r>
            <a:endParaRPr>
              <a:latin typeface="Times New Roman"/>
              <a:ea typeface="Times New Roman"/>
              <a:cs typeface="Times New Roman"/>
              <a:sym typeface="Times New Roman"/>
            </a:endParaRPr>
          </a:p>
        </p:txBody>
      </p:sp>
      <p:graphicFrame>
        <p:nvGraphicFramePr>
          <p:cNvPr id="125" name="Google Shape;125;p17"/>
          <p:cNvGraphicFramePr/>
          <p:nvPr/>
        </p:nvGraphicFramePr>
        <p:xfrm>
          <a:off x="447050" y="1169400"/>
          <a:ext cx="3000000" cy="3000000"/>
        </p:xfrm>
        <a:graphic>
          <a:graphicData uri="http://schemas.openxmlformats.org/drawingml/2006/table">
            <a:tbl>
              <a:tblPr>
                <a:noFill/>
                <a:tableStyleId>{51053346-CD15-47E6-A540-052CB5169271}</a:tableStyleId>
              </a:tblPr>
              <a:tblGrid>
                <a:gridCol w="4192625"/>
                <a:gridCol w="4192625"/>
              </a:tblGrid>
              <a:tr h="482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Requirements</a:t>
                      </a:r>
                      <a:endParaRPr>
                        <a:latin typeface="Times New Roman"/>
                        <a:ea typeface="Times New Roman"/>
                        <a:cs typeface="Times New Roman"/>
                        <a:sym typeface="Times New Roman"/>
                      </a:endParaRPr>
                    </a:p>
                  </a:txBody>
                  <a:tcPr marT="91425" marB="91425" marR="91425" marL="91425">
                    <a:solidFill>
                      <a:schemeClr val="lt2"/>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Constraints </a:t>
                      </a:r>
                      <a:endParaRPr>
                        <a:latin typeface="Times New Roman"/>
                        <a:ea typeface="Times New Roman"/>
                        <a:cs typeface="Times New Roman"/>
                        <a:sym typeface="Times New Roman"/>
                      </a:endParaRPr>
                    </a:p>
                  </a:txBody>
                  <a:tcPr marT="91425" marB="91425" marR="91425" marL="91425">
                    <a:solidFill>
                      <a:schemeClr val="lt2"/>
                    </a:solidFill>
                  </a:tcPr>
                </a:tc>
              </a:tr>
              <a:tr h="482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Keyboard input by user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User is limited to three operations </a:t>
                      </a:r>
                      <a:endParaRPr>
                        <a:latin typeface="Times New Roman"/>
                        <a:ea typeface="Times New Roman"/>
                        <a:cs typeface="Times New Roman"/>
                        <a:sym typeface="Times New Roman"/>
                      </a:endParaRPr>
                    </a:p>
                  </a:txBody>
                  <a:tcPr marT="91425" marB="91425" marR="91425" marL="91425"/>
                </a:tc>
              </a:tr>
              <a:tr h="482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VGA</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Limited time on the FPGA </a:t>
                      </a:r>
                      <a:endParaRPr>
                        <a:latin typeface="Times New Roman"/>
                        <a:ea typeface="Times New Roman"/>
                        <a:cs typeface="Times New Roman"/>
                        <a:sym typeface="Times New Roman"/>
                      </a:endParaRPr>
                    </a:p>
                  </a:txBody>
                  <a:tcPr marT="91425" marB="91425" marR="91425" marL="91425"/>
                </a:tc>
              </a:tr>
              <a:tr h="482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FPGA - </a:t>
                      </a:r>
                      <a:r>
                        <a:rPr lang="en">
                          <a:latin typeface="Times New Roman"/>
                          <a:ea typeface="Times New Roman"/>
                          <a:cs typeface="Times New Roman"/>
                          <a:sym typeface="Times New Roman"/>
                        </a:rPr>
                        <a:t>buttons, switches, led</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Only Enter 3 digit numbers / no decimals </a:t>
                      </a:r>
                      <a:endParaRPr>
                        <a:latin typeface="Times New Roman"/>
                        <a:ea typeface="Times New Roman"/>
                        <a:cs typeface="Times New Roman"/>
                        <a:sym typeface="Times New Roman"/>
                      </a:endParaRPr>
                    </a:p>
                  </a:txBody>
                  <a:tcPr marT="91425" marB="91425" marR="91425" marL="91425"/>
                </a:tc>
              </a:tr>
            </a:tbl>
          </a:graphicData>
        </a:graphic>
      </p:graphicFrame>
      <p:pic>
        <p:nvPicPr>
          <p:cNvPr id="126" name="Google Shape;126;p17"/>
          <p:cNvPicPr preferRelativeResize="0"/>
          <p:nvPr/>
        </p:nvPicPr>
        <p:blipFill>
          <a:blip r:embed="rId3">
            <a:alphaModFix/>
          </a:blip>
          <a:stretch>
            <a:fillRect/>
          </a:stretch>
        </p:blipFill>
        <p:spPr>
          <a:xfrm>
            <a:off x="126750" y="3401425"/>
            <a:ext cx="3424123" cy="1203800"/>
          </a:xfrm>
          <a:prstGeom prst="rect">
            <a:avLst/>
          </a:prstGeom>
          <a:noFill/>
          <a:ln>
            <a:noFill/>
          </a:ln>
        </p:spPr>
      </p:pic>
      <p:pic>
        <p:nvPicPr>
          <p:cNvPr id="127" name="Google Shape;127;p17"/>
          <p:cNvPicPr preferRelativeResize="0"/>
          <p:nvPr/>
        </p:nvPicPr>
        <p:blipFill>
          <a:blip r:embed="rId4">
            <a:alphaModFix/>
          </a:blip>
          <a:stretch>
            <a:fillRect/>
          </a:stretch>
        </p:blipFill>
        <p:spPr>
          <a:xfrm>
            <a:off x="3847488" y="3252781"/>
            <a:ext cx="2753925" cy="1812068"/>
          </a:xfrm>
          <a:prstGeom prst="rect">
            <a:avLst/>
          </a:prstGeom>
          <a:noFill/>
          <a:ln>
            <a:noFill/>
          </a:ln>
        </p:spPr>
      </p:pic>
      <p:pic>
        <p:nvPicPr>
          <p:cNvPr id="128" name="Google Shape;128;p17"/>
          <p:cNvPicPr preferRelativeResize="0"/>
          <p:nvPr/>
        </p:nvPicPr>
        <p:blipFill>
          <a:blip r:embed="rId5">
            <a:alphaModFix/>
          </a:blip>
          <a:stretch>
            <a:fillRect/>
          </a:stretch>
        </p:blipFill>
        <p:spPr>
          <a:xfrm>
            <a:off x="6898013" y="3252775"/>
            <a:ext cx="1737600" cy="173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Detailed Block Diagram </a:t>
            </a:r>
            <a:endParaRPr>
              <a:latin typeface="Times New Roman"/>
              <a:ea typeface="Times New Roman"/>
              <a:cs typeface="Times New Roman"/>
              <a:sym typeface="Times New Roman"/>
            </a:endParaRPr>
          </a:p>
        </p:txBody>
      </p:sp>
      <p:sp>
        <p:nvSpPr>
          <p:cNvPr id="134" name="Google Shape;134;p18"/>
          <p:cNvSpPr/>
          <p:nvPr/>
        </p:nvSpPr>
        <p:spPr>
          <a:xfrm>
            <a:off x="6609625" y="1557225"/>
            <a:ext cx="1168800" cy="46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VGA</a:t>
            </a:r>
            <a:endParaRPr sz="700">
              <a:latin typeface="Times New Roman"/>
              <a:ea typeface="Times New Roman"/>
              <a:cs typeface="Times New Roman"/>
              <a:sym typeface="Times New Roman"/>
            </a:endParaRPr>
          </a:p>
        </p:txBody>
      </p:sp>
      <p:sp>
        <p:nvSpPr>
          <p:cNvPr id="135" name="Google Shape;135;p18"/>
          <p:cNvSpPr/>
          <p:nvPr/>
        </p:nvSpPr>
        <p:spPr>
          <a:xfrm>
            <a:off x="1918025" y="2725225"/>
            <a:ext cx="849000" cy="2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Keyboard</a:t>
            </a:r>
            <a:endParaRPr sz="600">
              <a:latin typeface="Times New Roman"/>
              <a:ea typeface="Times New Roman"/>
              <a:cs typeface="Times New Roman"/>
              <a:sym typeface="Times New Roman"/>
            </a:endParaRPr>
          </a:p>
        </p:txBody>
      </p:sp>
      <p:sp>
        <p:nvSpPr>
          <p:cNvPr id="136" name="Google Shape;136;p18"/>
          <p:cNvSpPr/>
          <p:nvPr/>
        </p:nvSpPr>
        <p:spPr>
          <a:xfrm>
            <a:off x="6517950" y="3702850"/>
            <a:ext cx="1168800" cy="3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7-Segment Display</a:t>
            </a:r>
            <a:endParaRPr sz="700">
              <a:latin typeface="Times New Roman"/>
              <a:ea typeface="Times New Roman"/>
              <a:cs typeface="Times New Roman"/>
              <a:sym typeface="Times New Roman"/>
            </a:endParaRPr>
          </a:p>
        </p:txBody>
      </p:sp>
      <p:sp>
        <p:nvSpPr>
          <p:cNvPr id="137" name="Google Shape;137;p18"/>
          <p:cNvSpPr/>
          <p:nvPr/>
        </p:nvSpPr>
        <p:spPr>
          <a:xfrm>
            <a:off x="1918025" y="3065000"/>
            <a:ext cx="849000" cy="2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FPGA Buttons </a:t>
            </a:r>
            <a:endParaRPr sz="600">
              <a:latin typeface="Times New Roman"/>
              <a:ea typeface="Times New Roman"/>
              <a:cs typeface="Times New Roman"/>
              <a:sym typeface="Times New Roman"/>
            </a:endParaRPr>
          </a:p>
        </p:txBody>
      </p:sp>
      <p:sp>
        <p:nvSpPr>
          <p:cNvPr id="138" name="Google Shape;138;p18"/>
          <p:cNvSpPr/>
          <p:nvPr/>
        </p:nvSpPr>
        <p:spPr>
          <a:xfrm>
            <a:off x="3115425" y="1423325"/>
            <a:ext cx="3103200" cy="3158100"/>
          </a:xfrm>
          <a:prstGeom prst="rect">
            <a:avLst/>
          </a:prstGeom>
          <a:no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 name="Google Shape;139;p18"/>
          <p:cNvCxnSpPr/>
          <p:nvPr/>
        </p:nvCxnSpPr>
        <p:spPr>
          <a:xfrm>
            <a:off x="2767025" y="2854975"/>
            <a:ext cx="357600" cy="24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18"/>
          <p:cNvCxnSpPr>
            <a:stCxn id="137" idx="3"/>
          </p:cNvCxnSpPr>
          <p:nvPr/>
        </p:nvCxnSpPr>
        <p:spPr>
          <a:xfrm>
            <a:off x="2767025" y="3195950"/>
            <a:ext cx="342900" cy="45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8"/>
          <p:cNvSpPr/>
          <p:nvPr/>
        </p:nvSpPr>
        <p:spPr>
          <a:xfrm rot="5400000">
            <a:off x="3103426" y="4375972"/>
            <a:ext cx="180300" cy="1563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2" name="Google Shape;142;p18"/>
          <p:cNvSpPr/>
          <p:nvPr/>
        </p:nvSpPr>
        <p:spPr>
          <a:xfrm>
            <a:off x="2420200" y="4350625"/>
            <a:ext cx="463500" cy="20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Clock</a:t>
            </a:r>
            <a:endParaRPr sz="800">
              <a:latin typeface="Times New Roman"/>
              <a:ea typeface="Times New Roman"/>
              <a:cs typeface="Times New Roman"/>
              <a:sym typeface="Times New Roman"/>
            </a:endParaRPr>
          </a:p>
        </p:txBody>
      </p:sp>
      <p:cxnSp>
        <p:nvCxnSpPr>
          <p:cNvPr id="143" name="Google Shape;143;p18"/>
          <p:cNvCxnSpPr>
            <a:endCxn id="141" idx="3"/>
          </p:cNvCxnSpPr>
          <p:nvPr/>
        </p:nvCxnSpPr>
        <p:spPr>
          <a:xfrm>
            <a:off x="2883826" y="4454122"/>
            <a:ext cx="231600" cy="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18"/>
          <p:cNvSpPr/>
          <p:nvPr/>
        </p:nvSpPr>
        <p:spPr>
          <a:xfrm>
            <a:off x="3271725" y="1556000"/>
            <a:ext cx="1168800" cy="2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Random Number Generator </a:t>
            </a:r>
            <a:endParaRPr sz="600">
              <a:latin typeface="Times New Roman"/>
              <a:ea typeface="Times New Roman"/>
              <a:cs typeface="Times New Roman"/>
              <a:sym typeface="Times New Roman"/>
            </a:endParaRPr>
          </a:p>
        </p:txBody>
      </p:sp>
      <p:sp>
        <p:nvSpPr>
          <p:cNvPr id="145" name="Google Shape;145;p18"/>
          <p:cNvSpPr/>
          <p:nvPr/>
        </p:nvSpPr>
        <p:spPr>
          <a:xfrm>
            <a:off x="4940675" y="1556000"/>
            <a:ext cx="1168800" cy="64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ALU - Addition, Subtraction, Multiplication</a:t>
            </a:r>
            <a:endParaRPr sz="700">
              <a:latin typeface="Times New Roman"/>
              <a:ea typeface="Times New Roman"/>
              <a:cs typeface="Times New Roman"/>
              <a:sym typeface="Times New Roman"/>
            </a:endParaRPr>
          </a:p>
        </p:txBody>
      </p:sp>
      <p:cxnSp>
        <p:nvCxnSpPr>
          <p:cNvPr id="146" name="Google Shape;146;p18"/>
          <p:cNvCxnSpPr/>
          <p:nvPr/>
        </p:nvCxnSpPr>
        <p:spPr>
          <a:xfrm flipH="1">
            <a:off x="4648075" y="1699275"/>
            <a:ext cx="2100" cy="12822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18"/>
          <p:cNvSpPr/>
          <p:nvPr/>
        </p:nvSpPr>
        <p:spPr>
          <a:xfrm>
            <a:off x="4628575" y="1671500"/>
            <a:ext cx="43200" cy="43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8"/>
          <p:cNvSpPr/>
          <p:nvPr/>
        </p:nvSpPr>
        <p:spPr>
          <a:xfrm>
            <a:off x="4983475" y="2400300"/>
            <a:ext cx="998100" cy="115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VGA Display Module</a:t>
            </a:r>
            <a:endParaRPr sz="1100">
              <a:latin typeface="Times New Roman"/>
              <a:ea typeface="Times New Roman"/>
              <a:cs typeface="Times New Roman"/>
              <a:sym typeface="Times New Roman"/>
            </a:endParaRPr>
          </a:p>
        </p:txBody>
      </p:sp>
      <p:sp>
        <p:nvSpPr>
          <p:cNvPr id="149" name="Google Shape;149;p18"/>
          <p:cNvSpPr/>
          <p:nvPr/>
        </p:nvSpPr>
        <p:spPr>
          <a:xfrm>
            <a:off x="3867100" y="3214675"/>
            <a:ext cx="875700" cy="2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Point Total / Lives</a:t>
            </a:r>
            <a:endParaRPr sz="700">
              <a:latin typeface="Times New Roman"/>
              <a:ea typeface="Times New Roman"/>
              <a:cs typeface="Times New Roman"/>
              <a:sym typeface="Times New Roman"/>
            </a:endParaRPr>
          </a:p>
        </p:txBody>
      </p:sp>
      <p:cxnSp>
        <p:nvCxnSpPr>
          <p:cNvPr id="150" name="Google Shape;150;p18"/>
          <p:cNvCxnSpPr/>
          <p:nvPr/>
        </p:nvCxnSpPr>
        <p:spPr>
          <a:xfrm>
            <a:off x="5162550" y="2205050"/>
            <a:ext cx="0" cy="975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8"/>
          <p:cNvSpPr/>
          <p:nvPr/>
        </p:nvSpPr>
        <p:spPr>
          <a:xfrm>
            <a:off x="3320525" y="2274100"/>
            <a:ext cx="849000" cy="28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Answer Check</a:t>
            </a:r>
            <a:endParaRPr sz="700">
              <a:latin typeface="Times New Roman"/>
              <a:ea typeface="Times New Roman"/>
              <a:cs typeface="Times New Roman"/>
              <a:sym typeface="Times New Roman"/>
            </a:endParaRPr>
          </a:p>
        </p:txBody>
      </p:sp>
      <p:cxnSp>
        <p:nvCxnSpPr>
          <p:cNvPr id="152" name="Google Shape;152;p18"/>
          <p:cNvCxnSpPr/>
          <p:nvPr/>
        </p:nvCxnSpPr>
        <p:spPr>
          <a:xfrm>
            <a:off x="3121825" y="2857500"/>
            <a:ext cx="614400" cy="48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8"/>
          <p:cNvCxnSpPr/>
          <p:nvPr/>
        </p:nvCxnSpPr>
        <p:spPr>
          <a:xfrm>
            <a:off x="3117050" y="3202775"/>
            <a:ext cx="858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8"/>
          <p:cNvCxnSpPr/>
          <p:nvPr/>
        </p:nvCxnSpPr>
        <p:spPr>
          <a:xfrm>
            <a:off x="3207525" y="2854975"/>
            <a:ext cx="8700" cy="10233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8"/>
          <p:cNvSpPr/>
          <p:nvPr/>
        </p:nvSpPr>
        <p:spPr>
          <a:xfrm>
            <a:off x="3185925" y="2834275"/>
            <a:ext cx="43200" cy="43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8"/>
          <p:cNvSpPr/>
          <p:nvPr/>
        </p:nvSpPr>
        <p:spPr>
          <a:xfrm>
            <a:off x="5044675" y="3648550"/>
            <a:ext cx="875700" cy="46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MUX</a:t>
            </a:r>
            <a:endParaRPr sz="700">
              <a:latin typeface="Times New Roman"/>
              <a:ea typeface="Times New Roman"/>
              <a:cs typeface="Times New Roman"/>
              <a:sym typeface="Times New Roman"/>
            </a:endParaRPr>
          </a:p>
        </p:txBody>
      </p:sp>
      <p:sp>
        <p:nvSpPr>
          <p:cNvPr id="157" name="Google Shape;157;p18"/>
          <p:cNvSpPr/>
          <p:nvPr/>
        </p:nvSpPr>
        <p:spPr>
          <a:xfrm>
            <a:off x="3362272" y="2920325"/>
            <a:ext cx="614400" cy="2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Stopwatch </a:t>
            </a:r>
            <a:endParaRPr sz="600">
              <a:latin typeface="Times New Roman"/>
              <a:ea typeface="Times New Roman"/>
              <a:cs typeface="Times New Roman"/>
              <a:sym typeface="Times New Roman"/>
            </a:endParaRPr>
          </a:p>
        </p:txBody>
      </p:sp>
      <p:cxnSp>
        <p:nvCxnSpPr>
          <p:cNvPr id="158" name="Google Shape;158;p18"/>
          <p:cNvCxnSpPr>
            <a:stCxn id="157" idx="0"/>
            <a:endCxn id="157" idx="0"/>
          </p:cNvCxnSpPr>
          <p:nvPr/>
        </p:nvCxnSpPr>
        <p:spPr>
          <a:xfrm>
            <a:off x="3669472" y="2920325"/>
            <a:ext cx="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8"/>
          <p:cNvCxnSpPr>
            <a:stCxn id="149" idx="2"/>
          </p:cNvCxnSpPr>
          <p:nvPr/>
        </p:nvCxnSpPr>
        <p:spPr>
          <a:xfrm flipH="1">
            <a:off x="4302850" y="3496075"/>
            <a:ext cx="2100" cy="3879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18"/>
          <p:cNvSpPr/>
          <p:nvPr/>
        </p:nvSpPr>
        <p:spPr>
          <a:xfrm>
            <a:off x="4282300" y="3860500"/>
            <a:ext cx="43200" cy="43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1" name="Google Shape;161;p18"/>
          <p:cNvCxnSpPr>
            <a:stCxn id="157" idx="2"/>
          </p:cNvCxnSpPr>
          <p:nvPr/>
        </p:nvCxnSpPr>
        <p:spPr>
          <a:xfrm>
            <a:off x="3669472" y="3156725"/>
            <a:ext cx="2400" cy="7296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8"/>
          <p:cNvSpPr/>
          <p:nvPr/>
        </p:nvSpPr>
        <p:spPr>
          <a:xfrm>
            <a:off x="3648725" y="3860800"/>
            <a:ext cx="43200" cy="43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18"/>
          <p:cNvSpPr/>
          <p:nvPr/>
        </p:nvSpPr>
        <p:spPr>
          <a:xfrm>
            <a:off x="1922575" y="1543900"/>
            <a:ext cx="849000" cy="2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Switches for Operation</a:t>
            </a:r>
            <a:endParaRPr sz="600">
              <a:latin typeface="Times New Roman"/>
              <a:ea typeface="Times New Roman"/>
              <a:cs typeface="Times New Roman"/>
              <a:sym typeface="Times New Roman"/>
            </a:endParaRPr>
          </a:p>
        </p:txBody>
      </p:sp>
      <p:sp>
        <p:nvSpPr>
          <p:cNvPr id="164" name="Google Shape;164;p18"/>
          <p:cNvSpPr/>
          <p:nvPr/>
        </p:nvSpPr>
        <p:spPr>
          <a:xfrm>
            <a:off x="1905275" y="3841275"/>
            <a:ext cx="849000" cy="30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Times New Roman"/>
                <a:ea typeface="Times New Roman"/>
                <a:cs typeface="Times New Roman"/>
                <a:sym typeface="Times New Roman"/>
              </a:rPr>
              <a:t>Game Mode Switch </a:t>
            </a:r>
            <a:r>
              <a:rPr lang="en" sz="600">
                <a:latin typeface="Times New Roman"/>
                <a:ea typeface="Times New Roman"/>
                <a:cs typeface="Times New Roman"/>
                <a:sym typeface="Times New Roman"/>
              </a:rPr>
              <a:t>(FPGA Buttons vs Keyboard) </a:t>
            </a:r>
            <a:endParaRPr sz="600">
              <a:latin typeface="Times New Roman"/>
              <a:ea typeface="Times New Roman"/>
              <a:cs typeface="Times New Roman"/>
              <a:sym typeface="Times New Roman"/>
            </a:endParaRPr>
          </a:p>
        </p:txBody>
      </p:sp>
      <p:cxnSp>
        <p:nvCxnSpPr>
          <p:cNvPr id="165" name="Google Shape;165;p18"/>
          <p:cNvCxnSpPr>
            <a:stCxn id="163" idx="3"/>
          </p:cNvCxnSpPr>
          <p:nvPr/>
        </p:nvCxnSpPr>
        <p:spPr>
          <a:xfrm flipH="1" rot="10800000">
            <a:off x="2771575" y="1671550"/>
            <a:ext cx="397800" cy="33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8"/>
          <p:cNvCxnSpPr/>
          <p:nvPr/>
        </p:nvCxnSpPr>
        <p:spPr>
          <a:xfrm>
            <a:off x="3167075" y="1497800"/>
            <a:ext cx="2400" cy="1737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8"/>
          <p:cNvCxnSpPr/>
          <p:nvPr/>
        </p:nvCxnSpPr>
        <p:spPr>
          <a:xfrm flipH="1" rot="10800000">
            <a:off x="3167275" y="1493050"/>
            <a:ext cx="1926300" cy="96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18"/>
          <p:cNvSpPr/>
          <p:nvPr/>
        </p:nvSpPr>
        <p:spPr>
          <a:xfrm>
            <a:off x="6517975" y="4282375"/>
            <a:ext cx="1168800" cy="2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LED’s</a:t>
            </a:r>
            <a:endParaRPr sz="700">
              <a:latin typeface="Times New Roman"/>
              <a:ea typeface="Times New Roman"/>
              <a:cs typeface="Times New Roman"/>
              <a:sym typeface="Times New Roman"/>
            </a:endParaRPr>
          </a:p>
        </p:txBody>
      </p:sp>
      <p:cxnSp>
        <p:nvCxnSpPr>
          <p:cNvPr id="169" name="Google Shape;169;p18"/>
          <p:cNvCxnSpPr>
            <a:stCxn id="148" idx="3"/>
          </p:cNvCxnSpPr>
          <p:nvPr/>
        </p:nvCxnSpPr>
        <p:spPr>
          <a:xfrm>
            <a:off x="5981575" y="2975550"/>
            <a:ext cx="451500" cy="4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18"/>
          <p:cNvCxnSpPr/>
          <p:nvPr/>
        </p:nvCxnSpPr>
        <p:spPr>
          <a:xfrm>
            <a:off x="6418450" y="1799500"/>
            <a:ext cx="7200" cy="11802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18"/>
          <p:cNvCxnSpPr/>
          <p:nvPr/>
        </p:nvCxnSpPr>
        <p:spPr>
          <a:xfrm flipH="1" rot="10800000">
            <a:off x="4283825" y="3912325"/>
            <a:ext cx="14700" cy="5172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18"/>
          <p:cNvCxnSpPr>
            <a:stCxn id="164" idx="3"/>
          </p:cNvCxnSpPr>
          <p:nvPr/>
        </p:nvCxnSpPr>
        <p:spPr>
          <a:xfrm flipH="1" rot="10800000">
            <a:off x="2754275" y="3985125"/>
            <a:ext cx="2134200" cy="96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8"/>
          <p:cNvCxnSpPr/>
          <p:nvPr/>
        </p:nvCxnSpPr>
        <p:spPr>
          <a:xfrm flipH="1" rot="10800000">
            <a:off x="4876800" y="2971875"/>
            <a:ext cx="4500" cy="10191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8"/>
          <p:cNvCxnSpPr/>
          <p:nvPr/>
        </p:nvCxnSpPr>
        <p:spPr>
          <a:xfrm>
            <a:off x="5093975" y="1493525"/>
            <a:ext cx="1800" cy="59100"/>
          </a:xfrm>
          <a:prstGeom prst="straightConnector1">
            <a:avLst/>
          </a:prstGeom>
          <a:noFill/>
          <a:ln cap="flat" cmpd="sng" w="9525">
            <a:solidFill>
              <a:schemeClr val="dk2"/>
            </a:solidFill>
            <a:prstDash val="solid"/>
            <a:round/>
            <a:headEnd len="med" w="med" type="none"/>
            <a:tailEnd len="med" w="med" type="stealth"/>
          </a:ln>
        </p:spPr>
      </p:cxnSp>
      <p:cxnSp>
        <p:nvCxnSpPr>
          <p:cNvPr id="175" name="Google Shape;175;p18"/>
          <p:cNvCxnSpPr/>
          <p:nvPr/>
        </p:nvCxnSpPr>
        <p:spPr>
          <a:xfrm flipH="1" rot="10800000">
            <a:off x="4440525" y="1693400"/>
            <a:ext cx="501000" cy="33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18"/>
          <p:cNvCxnSpPr/>
          <p:nvPr/>
        </p:nvCxnSpPr>
        <p:spPr>
          <a:xfrm flipH="1">
            <a:off x="4186325" y="2300300"/>
            <a:ext cx="981000" cy="48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18"/>
          <p:cNvCxnSpPr>
            <a:endCxn id="134" idx="1"/>
          </p:cNvCxnSpPr>
          <p:nvPr/>
        </p:nvCxnSpPr>
        <p:spPr>
          <a:xfrm flipH="1" rot="10800000">
            <a:off x="6429325" y="1791075"/>
            <a:ext cx="180300" cy="138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18"/>
          <p:cNvCxnSpPr>
            <a:endCxn id="136" idx="1"/>
          </p:cNvCxnSpPr>
          <p:nvPr/>
        </p:nvCxnSpPr>
        <p:spPr>
          <a:xfrm>
            <a:off x="5920350" y="3882400"/>
            <a:ext cx="597600" cy="3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18"/>
          <p:cNvCxnSpPr>
            <a:endCxn id="168" idx="1"/>
          </p:cNvCxnSpPr>
          <p:nvPr/>
        </p:nvCxnSpPr>
        <p:spPr>
          <a:xfrm flipH="1" rot="10800000">
            <a:off x="4291075" y="4413325"/>
            <a:ext cx="2226900" cy="111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18"/>
          <p:cNvCxnSpPr/>
          <p:nvPr/>
        </p:nvCxnSpPr>
        <p:spPr>
          <a:xfrm>
            <a:off x="4067175" y="2562225"/>
            <a:ext cx="4800" cy="6525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18"/>
          <p:cNvCxnSpPr>
            <a:endCxn id="156" idx="1"/>
          </p:cNvCxnSpPr>
          <p:nvPr/>
        </p:nvCxnSpPr>
        <p:spPr>
          <a:xfrm>
            <a:off x="3219475" y="3881500"/>
            <a:ext cx="1825200" cy="9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8"/>
          <p:cNvCxnSpPr>
            <a:endCxn id="148" idx="1"/>
          </p:cNvCxnSpPr>
          <p:nvPr/>
        </p:nvCxnSpPr>
        <p:spPr>
          <a:xfrm flipH="1" rot="10800000">
            <a:off x="4652875" y="2975550"/>
            <a:ext cx="330600" cy="57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18"/>
          <p:cNvCxnSpPr>
            <a:endCxn id="151" idx="2"/>
          </p:cNvCxnSpPr>
          <p:nvPr/>
        </p:nvCxnSpPr>
        <p:spPr>
          <a:xfrm flipH="1" rot="10800000">
            <a:off x="3726725" y="2555500"/>
            <a:ext cx="18300" cy="3090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18"/>
          <p:cNvSpPr/>
          <p:nvPr/>
        </p:nvSpPr>
        <p:spPr>
          <a:xfrm>
            <a:off x="3196650" y="3180875"/>
            <a:ext cx="43200" cy="43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Random # Generator Code</a:t>
            </a:r>
            <a:endParaRPr>
              <a:latin typeface="Times New Roman"/>
              <a:ea typeface="Times New Roman"/>
              <a:cs typeface="Times New Roman"/>
              <a:sym typeface="Times New Roman"/>
            </a:endParaRPr>
          </a:p>
        </p:txBody>
      </p:sp>
      <p:sp>
        <p:nvSpPr>
          <p:cNvPr id="190" name="Google Shape;190;p19"/>
          <p:cNvSpPr txBox="1"/>
          <p:nvPr>
            <p:ph idx="1" type="body"/>
          </p:nvPr>
        </p:nvSpPr>
        <p:spPr>
          <a:xfrm>
            <a:off x="5353800" y="591575"/>
            <a:ext cx="3478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12-bit Number Generator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LFSR: Linear Feedback Shift Register</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(Not 100% random)</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FSM to only get one random number</a:t>
            </a:r>
            <a:endParaRPr>
              <a:latin typeface="Times New Roman"/>
              <a:ea typeface="Times New Roman"/>
              <a:cs typeface="Times New Roman"/>
              <a:sym typeface="Times New Roman"/>
            </a:endParaRPr>
          </a:p>
        </p:txBody>
      </p:sp>
      <p:pic>
        <p:nvPicPr>
          <p:cNvPr id="191" name="Google Shape;191;p19"/>
          <p:cNvPicPr preferRelativeResize="0"/>
          <p:nvPr/>
        </p:nvPicPr>
        <p:blipFill>
          <a:blip r:embed="rId3">
            <a:alphaModFix/>
          </a:blip>
          <a:stretch>
            <a:fillRect/>
          </a:stretch>
        </p:blipFill>
        <p:spPr>
          <a:xfrm>
            <a:off x="311696" y="1942075"/>
            <a:ext cx="4735300" cy="2902500"/>
          </a:xfrm>
          <a:prstGeom prst="rect">
            <a:avLst/>
          </a:prstGeom>
          <a:noFill/>
          <a:ln>
            <a:noFill/>
          </a:ln>
        </p:spPr>
      </p:pic>
      <p:pic>
        <p:nvPicPr>
          <p:cNvPr id="192" name="Google Shape;192;p19"/>
          <p:cNvPicPr preferRelativeResize="0"/>
          <p:nvPr/>
        </p:nvPicPr>
        <p:blipFill>
          <a:blip r:embed="rId4">
            <a:alphaModFix/>
          </a:blip>
          <a:stretch>
            <a:fillRect/>
          </a:stretch>
        </p:blipFill>
        <p:spPr>
          <a:xfrm>
            <a:off x="453145" y="1017725"/>
            <a:ext cx="2760625" cy="918300"/>
          </a:xfrm>
          <a:prstGeom prst="rect">
            <a:avLst/>
          </a:prstGeom>
          <a:noFill/>
          <a:ln>
            <a:noFill/>
          </a:ln>
        </p:spPr>
      </p:pic>
      <p:pic>
        <p:nvPicPr>
          <p:cNvPr id="193" name="Google Shape;193;p19"/>
          <p:cNvPicPr preferRelativeResize="0"/>
          <p:nvPr/>
        </p:nvPicPr>
        <p:blipFill>
          <a:blip r:embed="rId5">
            <a:alphaModFix/>
          </a:blip>
          <a:stretch>
            <a:fillRect/>
          </a:stretch>
        </p:blipFill>
        <p:spPr>
          <a:xfrm>
            <a:off x="6034813" y="2571750"/>
            <a:ext cx="2116475" cy="2575825"/>
          </a:xfrm>
          <a:prstGeom prst="rect">
            <a:avLst/>
          </a:prstGeom>
          <a:noFill/>
          <a:ln>
            <a:noFill/>
          </a:ln>
        </p:spPr>
      </p:pic>
      <p:cxnSp>
        <p:nvCxnSpPr>
          <p:cNvPr id="194" name="Google Shape;194;p19"/>
          <p:cNvCxnSpPr/>
          <p:nvPr/>
        </p:nvCxnSpPr>
        <p:spPr>
          <a:xfrm>
            <a:off x="531668" y="1640032"/>
            <a:ext cx="2485200" cy="1800"/>
          </a:xfrm>
          <a:prstGeom prst="straightConnector1">
            <a:avLst/>
          </a:prstGeom>
          <a:noFill/>
          <a:ln cap="flat" cmpd="sng" w="19050">
            <a:solidFill>
              <a:srgbClr val="00FF00"/>
            </a:solidFill>
            <a:prstDash val="solid"/>
            <a:round/>
            <a:headEnd len="med" w="med" type="none"/>
            <a:tailEnd len="med" w="med" type="none"/>
          </a:ln>
        </p:spPr>
      </p:cxnSp>
      <p:cxnSp>
        <p:nvCxnSpPr>
          <p:cNvPr id="195" name="Google Shape;195;p19"/>
          <p:cNvCxnSpPr/>
          <p:nvPr/>
        </p:nvCxnSpPr>
        <p:spPr>
          <a:xfrm>
            <a:off x="1172441" y="3307773"/>
            <a:ext cx="1484100" cy="17400"/>
          </a:xfrm>
          <a:prstGeom prst="straightConnector1">
            <a:avLst/>
          </a:prstGeom>
          <a:noFill/>
          <a:ln cap="flat" cmpd="sng" w="19050">
            <a:solidFill>
              <a:srgbClr val="00FF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311700" y="343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Keyboard Code</a:t>
            </a:r>
            <a:endParaRPr>
              <a:latin typeface="Times New Roman"/>
              <a:ea typeface="Times New Roman"/>
              <a:cs typeface="Times New Roman"/>
              <a:sym typeface="Times New Roman"/>
            </a:endParaRPr>
          </a:p>
        </p:txBody>
      </p:sp>
      <p:sp>
        <p:nvSpPr>
          <p:cNvPr id="201" name="Google Shape;201;p20"/>
          <p:cNvSpPr txBox="1"/>
          <p:nvPr>
            <p:ph idx="1" type="body"/>
          </p:nvPr>
        </p:nvSpPr>
        <p:spPr>
          <a:xfrm>
            <a:off x="6185325" y="58925"/>
            <a:ext cx="2958600" cy="17988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30734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A keyboard.v file that inputs kb_clk and kb_data and outputs ASCII values</a:t>
            </a:r>
            <a:endParaRPr sz="1600">
              <a:latin typeface="Times New Roman"/>
              <a:ea typeface="Times New Roman"/>
              <a:cs typeface="Times New Roman"/>
              <a:sym typeface="Times New Roman"/>
            </a:endParaRPr>
          </a:p>
          <a:p>
            <a:pPr indent="-30734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A getTypedIn.v that uses an FSM interprets the ASCII values into one multiple digit number that is output and compared to the 7 bit </a:t>
            </a:r>
            <a:r>
              <a:rPr lang="en" sz="1600">
                <a:latin typeface="Times New Roman"/>
                <a:ea typeface="Times New Roman"/>
                <a:cs typeface="Times New Roman"/>
                <a:sym typeface="Times New Roman"/>
              </a:rPr>
              <a:t>register</a:t>
            </a:r>
            <a:r>
              <a:rPr lang="en" sz="1600">
                <a:latin typeface="Times New Roman"/>
                <a:ea typeface="Times New Roman"/>
                <a:cs typeface="Times New Roman"/>
                <a:sym typeface="Times New Roman"/>
              </a:rPr>
              <a:t> of the </a:t>
            </a:r>
            <a:r>
              <a:rPr lang="en" sz="1600">
                <a:latin typeface="Times New Roman"/>
                <a:ea typeface="Times New Roman"/>
                <a:cs typeface="Times New Roman"/>
                <a:sym typeface="Times New Roman"/>
              </a:rPr>
              <a:t>expected</a:t>
            </a:r>
            <a:r>
              <a:rPr lang="en" sz="1600">
                <a:latin typeface="Times New Roman"/>
                <a:ea typeface="Times New Roman"/>
                <a:cs typeface="Times New Roman"/>
                <a:sym typeface="Times New Roman"/>
              </a:rPr>
              <a:t> answer.</a:t>
            </a:r>
            <a:endParaRPr sz="1600">
              <a:latin typeface="Times New Roman"/>
              <a:ea typeface="Times New Roman"/>
              <a:cs typeface="Times New Roman"/>
              <a:sym typeface="Times New Roman"/>
            </a:endParaRPr>
          </a:p>
        </p:txBody>
      </p:sp>
      <p:sp>
        <p:nvSpPr>
          <p:cNvPr id="202" name="Google Shape;202;p20"/>
          <p:cNvSpPr/>
          <p:nvPr/>
        </p:nvSpPr>
        <p:spPr>
          <a:xfrm>
            <a:off x="6862150" y="1930775"/>
            <a:ext cx="18948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 Key Press</a:t>
            </a:r>
            <a:endParaRPr/>
          </a:p>
          <a:p>
            <a:pPr indent="0" lvl="0" marL="0" rtl="0" algn="ctr">
              <a:spcBef>
                <a:spcPts val="0"/>
              </a:spcBef>
              <a:spcAft>
                <a:spcPts val="0"/>
              </a:spcAft>
              <a:buNone/>
            </a:pPr>
            <a:r>
              <a:rPr lang="en" sz="900">
                <a:solidFill>
                  <a:schemeClr val="dk1"/>
                </a:solidFill>
              </a:rPr>
              <a:t>pressed_key &lt;= (interpret) pressed_key_ASCII </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kb_input &lt;= (kb_input * 10) + pressed_key</a:t>
            </a:r>
            <a:endParaRPr sz="1200"/>
          </a:p>
        </p:txBody>
      </p:sp>
      <p:sp>
        <p:nvSpPr>
          <p:cNvPr id="203" name="Google Shape;203;p20"/>
          <p:cNvSpPr/>
          <p:nvPr/>
        </p:nvSpPr>
        <p:spPr>
          <a:xfrm rot="1973085">
            <a:off x="6625838" y="2985441"/>
            <a:ext cx="165761" cy="64081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0"/>
          <p:cNvSpPr/>
          <p:nvPr/>
        </p:nvSpPr>
        <p:spPr>
          <a:xfrm>
            <a:off x="6228850" y="3685800"/>
            <a:ext cx="1136400" cy="71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Reset Input</a:t>
            </a:r>
            <a:endParaRPr/>
          </a:p>
          <a:p>
            <a:pPr indent="0" lvl="0" marL="0" rtl="0" algn="ctr">
              <a:spcBef>
                <a:spcPts val="0"/>
              </a:spcBef>
              <a:spcAft>
                <a:spcPts val="0"/>
              </a:spcAft>
              <a:buNone/>
            </a:pPr>
            <a:r>
              <a:rPr lang="en" sz="1100"/>
              <a:t>k</a:t>
            </a:r>
            <a:r>
              <a:rPr lang="en" sz="1100"/>
              <a:t>b_input &lt;= 0</a:t>
            </a:r>
            <a:endParaRPr sz="1100"/>
          </a:p>
          <a:p>
            <a:pPr indent="0" lvl="0" marL="0" rtl="0" algn="ctr">
              <a:spcBef>
                <a:spcPts val="0"/>
              </a:spcBef>
              <a:spcAft>
                <a:spcPts val="0"/>
              </a:spcAft>
              <a:buNone/>
            </a:pPr>
            <a:r>
              <a:rPr lang="en" sz="1100"/>
              <a:t>err &lt;= 0</a:t>
            </a:r>
            <a:endParaRPr sz="1100"/>
          </a:p>
        </p:txBody>
      </p:sp>
      <p:sp>
        <p:nvSpPr>
          <p:cNvPr id="205" name="Google Shape;205;p20"/>
          <p:cNvSpPr/>
          <p:nvPr/>
        </p:nvSpPr>
        <p:spPr>
          <a:xfrm rot="-8922980">
            <a:off x="6905715" y="2997680"/>
            <a:ext cx="184295" cy="64091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0"/>
          <p:cNvSpPr txBox="1"/>
          <p:nvPr/>
        </p:nvSpPr>
        <p:spPr>
          <a:xfrm rot="-3425928">
            <a:off x="5840418" y="3057405"/>
            <a:ext cx="1051562" cy="24040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reset_flag or enter_pressed </a:t>
            </a:r>
            <a:endParaRPr sz="1000">
              <a:solidFill>
                <a:schemeClr val="dk2"/>
              </a:solidFill>
            </a:endParaRPr>
          </a:p>
          <a:p>
            <a:pPr indent="0" lvl="0" marL="0" rtl="0" algn="l">
              <a:spcBef>
                <a:spcPts val="0"/>
              </a:spcBef>
              <a:spcAft>
                <a:spcPts val="0"/>
              </a:spcAft>
              <a:buNone/>
            </a:pPr>
            <a:r>
              <a:t/>
            </a:r>
            <a:endParaRPr sz="1000">
              <a:solidFill>
                <a:schemeClr val="dk2"/>
              </a:solidFill>
            </a:endParaRPr>
          </a:p>
        </p:txBody>
      </p:sp>
      <p:sp>
        <p:nvSpPr>
          <p:cNvPr id="207" name="Google Shape;207;p20"/>
          <p:cNvSpPr txBox="1"/>
          <p:nvPr/>
        </p:nvSpPr>
        <p:spPr>
          <a:xfrm rot="-3352912">
            <a:off x="6672951" y="3147434"/>
            <a:ext cx="1002316" cy="33873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a:t>
            </a:r>
            <a:r>
              <a:rPr lang="en" sz="1000">
                <a:solidFill>
                  <a:schemeClr val="dk2"/>
                </a:solidFill>
              </a:rPr>
              <a:t>reset_flag</a:t>
            </a:r>
            <a:endParaRPr/>
          </a:p>
        </p:txBody>
      </p:sp>
      <p:sp>
        <p:nvSpPr>
          <p:cNvPr id="208" name="Google Shape;208;p20"/>
          <p:cNvSpPr/>
          <p:nvPr/>
        </p:nvSpPr>
        <p:spPr>
          <a:xfrm>
            <a:off x="7559025" y="3685775"/>
            <a:ext cx="1504800" cy="84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 Key Press</a:t>
            </a:r>
            <a:endParaRPr sz="900">
              <a:solidFill>
                <a:schemeClr val="dk1"/>
              </a:solidFill>
            </a:endParaRPr>
          </a:p>
          <a:p>
            <a:pPr indent="0" lvl="0" marL="0" rtl="0" algn="ctr">
              <a:spcBef>
                <a:spcPts val="0"/>
              </a:spcBef>
              <a:spcAft>
                <a:spcPts val="0"/>
              </a:spcAft>
              <a:buNone/>
            </a:pPr>
            <a:r>
              <a:t/>
            </a:r>
            <a:endParaRPr sz="900">
              <a:solidFill>
                <a:schemeClr val="dk1"/>
              </a:solidFill>
            </a:endParaRPr>
          </a:p>
          <a:p>
            <a:pPr indent="0" lvl="0" marL="0" rtl="0" algn="ctr">
              <a:spcBef>
                <a:spcPts val="0"/>
              </a:spcBef>
              <a:spcAft>
                <a:spcPts val="0"/>
              </a:spcAft>
              <a:buNone/>
            </a:pPr>
            <a:r>
              <a:rPr lang="en" sz="900">
                <a:solidFill>
                  <a:schemeClr val="dk1"/>
                </a:solidFill>
              </a:rPr>
              <a:t>kb_input &lt;= kb_input - pressed_key</a:t>
            </a:r>
            <a:endParaRPr sz="1200"/>
          </a:p>
        </p:txBody>
      </p:sp>
      <p:sp>
        <p:nvSpPr>
          <p:cNvPr id="209" name="Google Shape;209;p20"/>
          <p:cNvSpPr/>
          <p:nvPr/>
        </p:nvSpPr>
        <p:spPr>
          <a:xfrm>
            <a:off x="8337650" y="2992175"/>
            <a:ext cx="204000" cy="6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0"/>
          <p:cNvSpPr txBox="1"/>
          <p:nvPr/>
        </p:nvSpPr>
        <p:spPr>
          <a:xfrm rot="5400000">
            <a:off x="8194425" y="3312700"/>
            <a:ext cx="10419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back_space</a:t>
            </a:r>
            <a:endParaRPr sz="1000">
              <a:solidFill>
                <a:schemeClr val="dk2"/>
              </a:solidFill>
            </a:endParaRPr>
          </a:p>
        </p:txBody>
      </p:sp>
      <p:sp>
        <p:nvSpPr>
          <p:cNvPr id="211" name="Google Shape;211;p20"/>
          <p:cNvSpPr/>
          <p:nvPr/>
        </p:nvSpPr>
        <p:spPr>
          <a:xfrm rot="10800000">
            <a:off x="7973385" y="2996378"/>
            <a:ext cx="204000" cy="6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2" name="Google Shape;212;p20"/>
          <p:cNvPicPr preferRelativeResize="0"/>
          <p:nvPr/>
        </p:nvPicPr>
        <p:blipFill rotWithShape="1">
          <a:blip r:embed="rId3">
            <a:alphaModFix/>
          </a:blip>
          <a:srcRect b="6177" l="14670" r="57743" t="15132"/>
          <a:stretch/>
        </p:blipFill>
        <p:spPr>
          <a:xfrm>
            <a:off x="123850" y="855125"/>
            <a:ext cx="2615102" cy="4040676"/>
          </a:xfrm>
          <a:prstGeom prst="rect">
            <a:avLst/>
          </a:prstGeom>
          <a:noFill/>
          <a:ln>
            <a:noFill/>
          </a:ln>
        </p:spPr>
      </p:pic>
      <p:pic>
        <p:nvPicPr>
          <p:cNvPr id="213" name="Google Shape;213;p20"/>
          <p:cNvPicPr preferRelativeResize="0"/>
          <p:nvPr/>
        </p:nvPicPr>
        <p:blipFill rotWithShape="1">
          <a:blip r:embed="rId4">
            <a:alphaModFix/>
          </a:blip>
          <a:srcRect b="9642" l="14750" r="47734" t="20739"/>
          <a:stretch/>
        </p:blipFill>
        <p:spPr>
          <a:xfrm>
            <a:off x="2738962" y="279875"/>
            <a:ext cx="3342701" cy="3360024"/>
          </a:xfrm>
          <a:prstGeom prst="rect">
            <a:avLst/>
          </a:prstGeom>
          <a:noFill/>
          <a:ln>
            <a:noFill/>
          </a:ln>
        </p:spPr>
      </p:pic>
      <p:pic>
        <p:nvPicPr>
          <p:cNvPr id="214" name="Google Shape;214;p20"/>
          <p:cNvPicPr preferRelativeResize="0"/>
          <p:nvPr/>
        </p:nvPicPr>
        <p:blipFill rotWithShape="1">
          <a:blip r:embed="rId5">
            <a:alphaModFix/>
          </a:blip>
          <a:srcRect b="6779" l="14850" r="40135" t="65907"/>
          <a:stretch/>
        </p:blipFill>
        <p:spPr>
          <a:xfrm>
            <a:off x="2738950" y="3639900"/>
            <a:ext cx="3446376" cy="1132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ALU Code </a:t>
            </a:r>
            <a:endParaRPr>
              <a:latin typeface="Times New Roman"/>
              <a:ea typeface="Times New Roman"/>
              <a:cs typeface="Times New Roman"/>
              <a:sym typeface="Times New Roman"/>
            </a:endParaRPr>
          </a:p>
        </p:txBody>
      </p:sp>
      <p:sp>
        <p:nvSpPr>
          <p:cNvPr id="220" name="Google Shape;220;p21"/>
          <p:cNvSpPr txBox="1"/>
          <p:nvPr>
            <p:ph idx="1" type="body"/>
          </p:nvPr>
        </p:nvSpPr>
        <p:spPr>
          <a:xfrm>
            <a:off x="5631625" y="1152475"/>
            <a:ext cx="3200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ALU takes in the random numbers generated, and calculates the expected value to be entered by the user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Collects a different number of bits based on the level (one digit vs two digit operations)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Modify for multiple choice mode</a:t>
            </a:r>
            <a:endParaRPr>
              <a:latin typeface="Times New Roman"/>
              <a:ea typeface="Times New Roman"/>
              <a:cs typeface="Times New Roman"/>
              <a:sym typeface="Times New Roman"/>
            </a:endParaRPr>
          </a:p>
        </p:txBody>
      </p:sp>
      <p:pic>
        <p:nvPicPr>
          <p:cNvPr id="221" name="Google Shape;221;p21"/>
          <p:cNvPicPr preferRelativeResize="0"/>
          <p:nvPr/>
        </p:nvPicPr>
        <p:blipFill>
          <a:blip r:embed="rId3">
            <a:alphaModFix/>
          </a:blip>
          <a:stretch>
            <a:fillRect/>
          </a:stretch>
        </p:blipFill>
        <p:spPr>
          <a:xfrm>
            <a:off x="311703" y="1125600"/>
            <a:ext cx="5126775" cy="2892300"/>
          </a:xfrm>
          <a:prstGeom prst="rect">
            <a:avLst/>
          </a:prstGeom>
          <a:noFill/>
          <a:ln>
            <a:noFill/>
          </a:ln>
        </p:spPr>
      </p:pic>
      <p:pic>
        <p:nvPicPr>
          <p:cNvPr id="222" name="Google Shape;222;p21"/>
          <p:cNvPicPr preferRelativeResize="0"/>
          <p:nvPr/>
        </p:nvPicPr>
        <p:blipFill rotWithShape="1">
          <a:blip r:embed="rId4">
            <a:alphaModFix/>
          </a:blip>
          <a:srcRect b="0" l="0" r="0" t="71740"/>
          <a:stretch/>
        </p:blipFill>
        <p:spPr>
          <a:xfrm>
            <a:off x="311700" y="3846675"/>
            <a:ext cx="5126775" cy="81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